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4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65" r:id="rId15"/>
    <p:sldId id="273" r:id="rId16"/>
    <p:sldId id="271" r:id="rId17"/>
    <p:sldId id="272" r:id="rId18"/>
    <p:sldId id="275" r:id="rId1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333"/>
    <a:srgbClr val="FEF3D4"/>
    <a:srgbClr val="4267B2"/>
    <a:srgbClr val="8ED4DA"/>
    <a:srgbClr val="5DA9DD"/>
    <a:srgbClr val="F8E08E"/>
    <a:srgbClr val="0099D2"/>
    <a:srgbClr val="E8303B"/>
    <a:srgbClr val="C26E68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0" autoAdjust="0"/>
    <p:restoredTop sz="42147"/>
  </p:normalViewPr>
  <p:slideViewPr>
    <p:cSldViewPr snapToGrid="0" snapToObjects="1">
      <p:cViewPr varScale="1">
        <p:scale>
          <a:sx n="31" d="100"/>
          <a:sy n="31" d="100"/>
        </p:scale>
        <p:origin x="2466" y="60"/>
      </p:cViewPr>
      <p:guideLst>
        <p:guide orient="horz" pos="2184"/>
        <p:guide pos="3504"/>
      </p:guideLst>
    </p:cSldViewPr>
  </p:slid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Franklin Gothic Book" panose="020B0503020102020204" pitchFamily="34" charset="0"/>
                <a:ea typeface="Arial" charset="0"/>
                <a:cs typeface="Arial" charset="0"/>
              </a:defRPr>
            </a:pPr>
            <a:r>
              <a:rPr lang="en-US" sz="1400" b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Description of HIVST recipients</a:t>
            </a:r>
            <a:r>
              <a:rPr lang="en-US" sz="1400" b="0" baseline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 and distribution mode</a:t>
            </a:r>
            <a:endParaRPr lang="en-US" sz="1400" b="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Franklin Gothic Book" panose="020B0503020102020204" pitchFamily="34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706713025127196E-2"/>
          <c:y val="0.110308096448266"/>
          <c:w val="0.91269312394392299"/>
          <c:h val="0.680860027787230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ED4D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4C-664E-9A7E-FFD820129CB1}"/>
              </c:ext>
            </c:extLst>
          </c:dPt>
          <c:dPt>
            <c:idx val="1"/>
            <c:invertIfNegative val="0"/>
            <c:bubble3D val="0"/>
            <c:spPr>
              <a:solidFill>
                <a:srgbClr val="8ED4D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94C-664E-9A7E-FFD820129CB1}"/>
              </c:ext>
            </c:extLst>
          </c:dPt>
          <c:dPt>
            <c:idx val="2"/>
            <c:invertIfNegative val="0"/>
            <c:bubble3D val="0"/>
            <c:spPr>
              <a:solidFill>
                <a:srgbClr val="8ED4D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4C-664E-9A7E-FFD820129CB1}"/>
              </c:ext>
            </c:extLst>
          </c:dPt>
          <c:dPt>
            <c:idx val="3"/>
            <c:invertIfNegative val="0"/>
            <c:bubble3D val="0"/>
            <c:spPr>
              <a:solidFill>
                <a:srgbClr val="8ED4D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94C-664E-9A7E-FFD820129CB1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94C-664E-9A7E-FFD820129CB1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894C-664E-9A7E-FFD820129CB1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Franklin Gothic Book" panose="020B0503020102020204" pitchFamily="34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Men</c:v>
                </c:pt>
                <c:pt idx="1">
                  <c:v>Adolescents 15-19 years</c:v>
                </c:pt>
                <c:pt idx="2">
                  <c:v>Adults ≥ 40 years</c:v>
                </c:pt>
                <c:pt idx="3">
                  <c:v>First-time testers</c:v>
                </c:pt>
                <c:pt idx="4">
                  <c:v>Primary recipients</c:v>
                </c:pt>
                <c:pt idx="5">
                  <c:v>Door-to-door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0.47199999999999998</c:v>
                </c:pt>
                <c:pt idx="1">
                  <c:v>0.26400000000000001</c:v>
                </c:pt>
                <c:pt idx="2">
                  <c:v>0.191</c:v>
                </c:pt>
                <c:pt idx="3">
                  <c:v>0.254</c:v>
                </c:pt>
                <c:pt idx="4">
                  <c:v>0.874</c:v>
                </c:pt>
                <c:pt idx="5">
                  <c:v>0.69499999999999995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4C-664E-9A7E-FFD820129C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-27"/>
        <c:axId val="132245248"/>
        <c:axId val="133134000"/>
      </c:barChart>
      <c:catAx>
        <c:axId val="13224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Arial" charset="0"/>
                <a:cs typeface="Arial" charset="0"/>
              </a:defRPr>
            </a:pPr>
            <a:endParaRPr lang="en-US"/>
          </a:p>
        </c:txPr>
        <c:crossAx val="133134000"/>
        <c:crosses val="autoZero"/>
        <c:auto val="1"/>
        <c:lblAlgn val="ctr"/>
        <c:lblOffset val="100"/>
        <c:noMultiLvlLbl val="0"/>
      </c:catAx>
      <c:valAx>
        <c:axId val="13313400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Arial" charset="0"/>
                <a:cs typeface="Arial" charset="0"/>
              </a:defRPr>
            </a:pPr>
            <a:endParaRPr lang="en-US"/>
          </a:p>
        </c:txPr>
        <c:crossAx val="132245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E7DFF-AA63-7542-BDD9-9858E2758DD1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30D43-9C5E-0848-A4E1-F868D44E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8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55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Characteristics of survey respondents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Adolescents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/>
              <a:t>quarter of respondents; men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/>
              <a:t>40% of respondents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Most respondents married; no or primary level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49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Describes HIVST implementation and uptake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15 CHAGs oversaw distribution of 24,367 kits by 188 CHVs over a 1-week period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Self-testers  half were men; quarter were adolescents; 20% were adults 40+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Quarter were first-time testers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Distribution mode  most kits directly distributed to recipient and were provided door-to-door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800" dirty="0">
              <a:sym typeface="Wingdings" pitchFamily="2" charset="2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Based on household survey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HIVST uptake  75% in intervention arm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Of those who self-tested, positivity and linkage to care rates were low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Social harms (pressure to self-test/disclose results) close to none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4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Results of cluster-level analysis for primary outcome </a:t>
            </a:r>
            <a:r>
              <a:rPr lang="en-US" sz="1800" dirty="0">
                <a:sym typeface="Wingdings" pitchFamily="2" charset="2"/>
              </a:rPr>
              <a:t> lifetime testing in adolescents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RD, RR, </a:t>
            </a:r>
            <a:r>
              <a:rPr lang="en-US" sz="1800" dirty="0" err="1">
                <a:sym typeface="Wingdings" pitchFamily="2" charset="2"/>
              </a:rPr>
              <a:t>aRR</a:t>
            </a:r>
            <a:endParaRPr lang="en-US" sz="1800" dirty="0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Increase in lifetime testing in adolescents, with higher proportion testing in HIVST vs SOC arm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/>
              <a:t>Sub-group analysis of primary outcome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/>
              <a:t>Evidence that the effect of the intervention differed by age and sex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Higher effect in younger adolescents and boys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2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In terms of secondary outcomes…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Increase in testing in last 3 months in both older adults and men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Not presented here: significant effect when testing period is extended to last 12 months and lifetime testing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/>
              <a:t>Knowledge of HIV status within sexual partners higher in HIVST vs SOC arm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/>
              <a:t>Intervention had no significant effect on knowledge of HIV prevention and HIV testing stigma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52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Number of limitations…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SOC defined by standard MOH HIV services rather than parallel community-based testing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However, ongoing community-based testing in SOC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No baseline survey </a:t>
            </a:r>
            <a:r>
              <a:rPr lang="en-US" sz="1800" dirty="0">
                <a:sym typeface="Wingdings" pitchFamily="2" charset="2"/>
              </a:rPr>
              <a:t> unable to </a:t>
            </a:r>
            <a:r>
              <a:rPr lang="en-US" sz="1800" dirty="0"/>
              <a:t>adjust for cluster-level differences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Unable to evaluate unpaid delivery by communities 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dirty="0"/>
              <a:t> </a:t>
            </a:r>
            <a:r>
              <a:rPr lang="en-US" sz="1800" dirty="0" err="1"/>
              <a:t>MoH</a:t>
            </a:r>
            <a:r>
              <a:rPr lang="en-US" sz="1800" dirty="0"/>
              <a:t> standard practice including gratuity for volunteers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No evaluation of accuracy but high sensitivity/specificity demonstrated in previous studies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Results on impact on ART initiation and cost-effectiveness not yet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Intervention evaluated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/>
              <a:t>included engaging established community health structures to deliver one-week HIVST campaign linked to HIV treatment and prevention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Results highly promising, with 75% uptake of HIVST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Compared to our previous evaluation of CB-HIVST </a:t>
            </a:r>
            <a:r>
              <a:rPr lang="en-US" sz="1800" dirty="0">
                <a:sym typeface="Wingdings" pitchFamily="2" charset="2"/>
              </a:rPr>
              <a:t> 40% uptake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sym typeface="Wingdings" pitchFamily="2" charset="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ym typeface="Wingdings" pitchFamily="2" charset="2"/>
              </a:rPr>
              <a:t>Intervention resulted in a significant increase in lifetime testing among adolescents, recent testing in adults 40+, men, and knowledge of HIV status within couples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ym typeface="Wingdings" pitchFamily="2" charset="2"/>
              </a:rPr>
              <a:t>No impact on knowledge of HIV prevention or HIV testing stigma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ym typeface="Wingdings" pitchFamily="2" charset="2"/>
              </a:rPr>
              <a:t>Reflects short period of intervention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sym typeface="Wingdings" pitchFamily="2" charset="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ym typeface="Wingdings" pitchFamily="2" charset="2"/>
              </a:rPr>
              <a:t>Minimal social harms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sym typeface="Wingdings" pitchFamily="2" charset="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ym typeface="Wingdings" pitchFamily="2" charset="2"/>
              </a:rPr>
              <a:t>Positivity and linkage rates were low (room to consider how communities can better support linkage)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Policy makers can consider this approach to rapidly achieve high community-level knowledge of status in remote communities, either </a:t>
            </a:r>
            <a:r>
              <a:rPr lang="en-US" sz="1800" dirty="0">
                <a:sym typeface="Wingdings" pitchFamily="2" charset="2"/>
              </a:rPr>
              <a:t>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Once-off or periodic campaigns (2-5 years)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Communities with high undiagnosed HIV and ongoing need for HIV prevention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37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2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7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1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Early findings from a CRT of community-led delivery of HIVST in rural Malawi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33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HIV prevalence in Malawi among highest in world; 9.6% of adults living with HIV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In response to epidemic 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dirty="0"/>
              <a:t> </a:t>
            </a:r>
            <a:r>
              <a:rPr lang="en-US" sz="1800" dirty="0" err="1"/>
              <a:t>MoH</a:t>
            </a:r>
            <a:r>
              <a:rPr lang="en-US" sz="1800" dirty="0"/>
              <a:t> scaled-up testing and treatment programs through facility-based and periodic CB services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ym typeface="Wingdings" pitchFamily="2" charset="2"/>
              </a:rPr>
              <a:t>As a result 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ym typeface="Wingdings" pitchFamily="2" charset="2"/>
              </a:rPr>
              <a:t>Significant declines in HIV incidence in past decade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ym typeface="Wingdings" pitchFamily="2" charset="2"/>
              </a:rPr>
              <a:t>Malawi has met 'first 90’ </a:t>
            </a:r>
            <a:r>
              <a:rPr lang="en-US" sz="1800" dirty="0"/>
              <a:t> </a:t>
            </a:r>
            <a:r>
              <a:rPr lang="en-US" sz="1800" dirty="0">
                <a:sym typeface="Wingdings" pitchFamily="2" charset="2"/>
              </a:rPr>
              <a:t>remaining gap in knowledge of status stemming from </a:t>
            </a:r>
            <a:r>
              <a:rPr lang="en-US" sz="1800" dirty="0"/>
              <a:t>populations with barriers to accessing HIV services (men, adolescents, older adults)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CB HIV testing strategies can contribute to increased </a:t>
            </a:r>
            <a:r>
              <a:rPr lang="en-US" sz="1800" dirty="0">
                <a:sym typeface="Wingdings" pitchFamily="2" charset="2"/>
              </a:rPr>
              <a:t>testing in low-coverage sub-groups, early detection of HIV positives, reduced HIV incidence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CB-HIVST strategies also show promise  including from studies in Malawi conducted by our team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800" dirty="0">
              <a:sym typeface="Wingdings" pitchFamily="2" charset="2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Despite evidence  CB strategies are resource intensive, costly, not widely implemented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800" dirty="0">
              <a:sym typeface="Wingdings" pitchFamily="2" charset="2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Current trial  aim to build on promise of CB-HIVST and evaluate effectiveness and costs of CL approach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Community-led approach often involves supporting communities to: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Develop knowledge/skills to identify problems contributing to poor health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Plan/implement solutions to improve health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Evaluate implementation of solutions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/>
              <a:t>Previous evaluations of community-led interventions have been conducted across multiple disease areas, with evidence of improved health outcomes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/>
              <a:t>Our study </a:t>
            </a:r>
            <a:r>
              <a:rPr lang="en-US" sz="1800" dirty="0">
                <a:sym typeface="Wingdings" pitchFamily="2" charset="2"/>
              </a:rPr>
              <a:t> aims to: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Apply CL approach to HIV prevention using HIVST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Address implementation gaps in national HIV </a:t>
            </a:r>
            <a:r>
              <a:rPr lang="en-US" sz="1800" dirty="0" err="1">
                <a:sym typeface="Wingdings" pitchFamily="2" charset="2"/>
              </a:rPr>
              <a:t>programme</a:t>
            </a:r>
            <a:r>
              <a:rPr lang="en-US" sz="1800" dirty="0">
                <a:sym typeface="Wingdings" pitchFamily="2" charset="2"/>
              </a:rPr>
              <a:t>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Low coverage of HIV testing in underserved sub-groups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Resource limitations required for CB strategies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Lack of engagement of communities in HIV prevention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/>
              <a:t>Guided by overall RQ: Can CL delivery of HIVST improve uptake of HIV testing, ART initiation and broader social outcomes in rural Malawi?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03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Mangochi district (PEPFAR priority district; intensive HIV </a:t>
            </a:r>
            <a:r>
              <a:rPr lang="en-US" sz="1800" dirty="0" err="1"/>
              <a:t>programmes</a:t>
            </a:r>
            <a:r>
              <a:rPr lang="en-US" sz="18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Areas organized by traditional chieftaincy systems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Primarily GVHs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/>
              <a:t>oversee groups of villages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30 GVHs randomized to intervention or control arm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Intervention  Communities supported to plan and implement HIVST campaign linked to HIV treatment and prevention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Control  Communities continue with MOH SOC (facility-based and periodic CB HIV services)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Primary outcome  lifetime testing in adolescents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800" dirty="0">
              <a:sym typeface="Wingdings" pitchFamily="2" charset="2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Secondary outcomes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Recent testing in men and adults 40+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ART initiation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Knowledge of HIV prevention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HIV testing stigma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800" dirty="0">
              <a:sym typeface="Wingdings" pitchFamily="2" charset="2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Outcomes measured through post-intervention surveys (8-12 weeks) and clinic data capture (6 months)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800" dirty="0">
              <a:sym typeface="Wingdings" pitchFamily="2" charset="2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Implementation started in Oct. 2018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Survey completed in Mar. 2019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Clinic data collection to end this month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24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Trial part of a portfolio of studies under STAR consortium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Implementation partners in Malawi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/>
              <a:t>LSHTM, MLW, PSI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24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Point of contact in community </a:t>
            </a:r>
            <a:r>
              <a:rPr lang="en-US" sz="1800" dirty="0">
                <a:sym typeface="Wingdings" pitchFamily="2" charset="2"/>
              </a:rPr>
              <a:t> informal community health cadres including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CHAGs  represent health issues at GVH-level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CHVs  deliver community health services with oversight by CHAGs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Intervention consists of 3 components: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2-day participatory workshops with CHAGs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800" dirty="0"/>
              <a:t>Decide how, where and when kits will be distributed and to whom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800" dirty="0"/>
              <a:t>Decide how linkage to treatment/prevention, HIV prevention messages, and M&amp;E will be provided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/>
              <a:t>2-day trainings with CHVs on how to promote and support HIVST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Provided material inputs, including kits, informational materials, data capture tools, $10 gratuity (nationally standardized)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HIVST campaigns delivered by CHAGs and CHVs across 7-days </a:t>
            </a:r>
            <a:r>
              <a:rPr lang="en-US" sz="1800" dirty="0">
                <a:sym typeface="Wingdings" pitchFamily="2" charset="2"/>
              </a:rPr>
              <a:t>(length of typical MOH testing campaign)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21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Intervention was delivered across study catchment population of 30,000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Evaluation areas were selected in each cluster</a:t>
            </a:r>
            <a:endParaRPr lang="en-US" sz="1800" dirty="0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Sampled population: 4,300 in each arm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High response rates overall and among adolescents (primary outcome)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30D43-9C5E-0848-A4E1-F868D44EE5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7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iDvZnXztngAhUqx4UKHd82DX4QjRx6BAgBEAU&amp;url=https://www.vectorstock.com/royalty-free-vector/map-malawi-isolated-black-on-vector-21156299&amp;psig=AOvVaw1ep6gTUIEOLNCTwknJzyQH&amp;ust=155127788888299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hyperlink" Target="https://www.google.com/imgres?imgurl=http://www.austinkleon.com/wp-content/uploads/2008/02/stick_figure.gif&amp;imgrefurl=https://austinkleon.com/2008/02/12/gerd-arntz-and-the-woodcut-origins-of-the-stick-figure/&amp;docid=8pgiY7-Mp__JiM&amp;tbnid=3EYJjF3hfJ71tM:&amp;vet=10ahUKEwjZtayfytngAhVXA2MBHYOkBewQMwhjKBYwFg..i&amp;w=250&amp;h=251&amp;client=firefox-b-d&amp;bih=585&amp;biw=1300&amp;q=stick%20figure%20black%20and%20white&amp;ved=0ahUKEwjZtayfytngAhVXA2MBHYOkBewQMwhjKBYwFg&amp;iact=mrc&amp;uact=8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://www.austinkleon.com/wp-content/uploads/2008/02/stick_figure.gif&amp;imgrefurl=https://austinkleon.com/2008/02/12/gerd-arntz-and-the-woodcut-origins-of-the-stick-figure/&amp;docid=8pgiY7-Mp__JiM&amp;tbnid=3EYJjF3hfJ71tM:&amp;vet=10ahUKEwjZtayfytngAhVXA2MBHYOkBewQMwhjKBYwFg..i&amp;w=250&amp;h=251&amp;client=firefox-b-d&amp;bih=585&amp;biw=1300&amp;q=stick%20figure%20black%20and%20white&amp;ved=0ahUKEwjZtayfytngAhVXA2MBHYOkBewQMwhjKBYwFg&amp;iact=mrc&amp;uact=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hyperlink" Target="https://www.google.com/url?sa=i&amp;rct=j&amp;q=&amp;esrc=s&amp;source=images&amp;cd=&amp;ved=2ahUKEwj-8Zi8nNrgAhUomeAKHVpCCWUQjRx6BAgBEAU&amp;url=https://commons.wikimedia.org/wiki/File:Toilet_women.svg&amp;psig=AOvVaw2nEH6shaehQ4Pi17PJReC0&amp;ust=1551298782260452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emf"/><Relationship Id="rId7" Type="http://schemas.openxmlformats.org/officeDocument/2006/relationships/hyperlink" Target="https://www.google.com/url?sa=i&amp;rct=j&amp;q=&amp;esrc=s&amp;source=images&amp;cd=&amp;ved=2ahUKEwjvyvOY_93gAhVPgM4BHfsbBFMQjRx6BAgBEAU&amp;url=https://www.centreforglobalmentalhealth.org/about-us/partners&amp;psig=AOvVaw3oqQZd-i4I-SdEWjInWJ4N&amp;ust=155142836511410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Relationship Id="rId9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144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characteristics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5A43436-EAB0-8746-BB58-E4C20E177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295595"/>
              </p:ext>
            </p:extLst>
          </p:nvPr>
        </p:nvGraphicFramePr>
        <p:xfrm>
          <a:off x="2810828" y="1359129"/>
          <a:ext cx="6675120" cy="45537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4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60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HIVST 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(N=3974)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SOC 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(N=3906)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Age group 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(no/%)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     15-19 years</a:t>
                      </a: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Franklin Gothic Book" panose="020B0503020102020204" pitchFamily="34" charset="0"/>
                        </a:rPr>
                        <a:t>914 (23%)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Franklin Gothic Book" panose="020B0503020102020204" pitchFamily="34" charset="0"/>
                        </a:rPr>
                        <a:t>863 (22.1%)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2881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     20-24 years</a:t>
                      </a: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Franklin Gothic Book" panose="020B0503020102020204" pitchFamily="34" charset="0"/>
                        </a:rPr>
                        <a:t>633 (15.9%)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Franklin Gothic Book" panose="020B0503020102020204" pitchFamily="34" charset="0"/>
                        </a:rPr>
                        <a:t>673 (17.2%)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7675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     25-39 years</a:t>
                      </a: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Franklin Gothic Book" panose="020B0503020102020204" pitchFamily="34" charset="0"/>
                        </a:rPr>
                        <a:t>1253 (31.5%)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Franklin Gothic Book" panose="020B0503020102020204" pitchFamily="34" charset="0"/>
                        </a:rPr>
                        <a:t>1267 (32.4%)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12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    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≥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40 years</a:t>
                      </a: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Franklin Gothic Book" panose="020B0503020102020204" pitchFamily="34" charset="0"/>
                        </a:rPr>
                        <a:t>1174 (29.5%)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Franklin Gothic Book" panose="020B0503020102020204" pitchFamily="34" charset="0"/>
                        </a:rPr>
                        <a:t>1103 (28.2%)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505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Male 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(no/%)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Franklin Gothic Book" panose="020B0503020102020204" pitchFamily="34" charset="0"/>
                        </a:rPr>
                        <a:t>1584 (39.9%)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Franklin Gothic Book" panose="020B0503020102020204" pitchFamily="34" charset="0"/>
                        </a:rPr>
                        <a:t>1488 (38.1%)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Never married (no/%)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922 (23.2%)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906 (23.2%)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503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Education (no/%)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8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None</a:t>
                      </a:r>
                    </a:p>
                  </a:txBody>
                  <a:tcPr marL="57150" marR="9525" marT="9525" marB="0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1732 (43.6%)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1762 (45.1%)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063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Primary</a:t>
                      </a:r>
                    </a:p>
                  </a:txBody>
                  <a:tcPr marL="57150" marR="9525" marT="9525" marB="0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1914 (48.2%)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1826 (46.8%)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319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Secondary or higher</a:t>
                      </a:r>
                    </a:p>
                  </a:txBody>
                  <a:tcPr marL="57150" marR="9525" marT="9525" marB="0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328 (8.3%)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317 (8.1%)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41404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Household wealth - quintiles (no/%)</a:t>
                      </a:r>
                    </a:p>
                  </a:txBody>
                  <a:tcPr marL="57150" marR="9525" marT="9525" marB="0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613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Highest</a:t>
                      </a:r>
                    </a:p>
                  </a:txBody>
                  <a:tcPr marL="57150" marR="9525" marT="9525" marB="0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686 (18.1%)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632 (17.2%)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308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Second</a:t>
                      </a:r>
                    </a:p>
                  </a:txBody>
                  <a:tcPr marL="57150" marR="9525" marT="9525" marB="0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626 (16.6%)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662 (18%)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951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Third</a:t>
                      </a:r>
                    </a:p>
                  </a:txBody>
                  <a:tcPr marL="57150" marR="9525" marT="9525" marB="0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725 (19.2%)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719 (19.5%)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875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Fourth</a:t>
                      </a:r>
                    </a:p>
                  </a:txBody>
                  <a:tcPr marL="57150" marR="9525" marT="9525" marB="0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793 (21%)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849 (23%)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480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Lowest</a:t>
                      </a:r>
                    </a:p>
                  </a:txBody>
                  <a:tcPr marL="57150" marR="9525" marT="9525" marB="0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952 (25.2%)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823 (22.3%)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743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544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Uptake of HIVST in intervention arm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8BF7AA-8BEC-4546-8860-BDAA070C0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6633"/>
            <a:ext cx="4634296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000" b="1" dirty="0"/>
              <a:t>Routine data: </a:t>
            </a:r>
            <a:r>
              <a:rPr lang="en-US" sz="2000" dirty="0"/>
              <a:t>15 CHAGs oversaw distribution of 24,347 kits by 188 CHVs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000" b="1" dirty="0"/>
              <a:t>Post-intervention survey: </a:t>
            </a:r>
            <a:r>
              <a:rPr lang="en-US" sz="2000" dirty="0"/>
              <a:t>74.4% (2956/3973) ever self-tested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000" dirty="0"/>
              <a:t>2.4% (70/2951) tested positive</a:t>
            </a:r>
          </a:p>
          <a:p>
            <a:pPr lvl="2">
              <a:spcBef>
                <a:spcPts val="0"/>
              </a:spcBef>
              <a:spcAft>
                <a:spcPts val="500"/>
              </a:spcAft>
            </a:pPr>
            <a:r>
              <a:rPr lang="en-US" sz="2000" dirty="0"/>
              <a:t>37.3% (25/67) linked to confirmatory testing</a:t>
            </a:r>
          </a:p>
          <a:p>
            <a:pPr lvl="2">
              <a:spcBef>
                <a:spcPts val="0"/>
              </a:spcBef>
              <a:spcAft>
                <a:spcPts val="500"/>
              </a:spcAft>
            </a:pPr>
            <a:r>
              <a:rPr lang="en-US" sz="2000" dirty="0"/>
              <a:t>84.0% (21/25) started on ART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000" dirty="0"/>
              <a:t>0.4% (12/2943) pressured to  self-test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000" dirty="0"/>
              <a:t>0.0% (7/2943) pressured to disclose self-test result</a:t>
            </a:r>
          </a:p>
          <a:p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05170B-CBA9-4D4C-8848-754E079119FB}"/>
              </a:ext>
            </a:extLst>
          </p:cNvPr>
          <p:cNvGrpSpPr/>
          <p:nvPr/>
        </p:nvGrpSpPr>
        <p:grpSpPr>
          <a:xfrm>
            <a:off x="5283652" y="1345060"/>
            <a:ext cx="6033704" cy="3886198"/>
            <a:chOff x="5090984" y="1569308"/>
            <a:chExt cx="6660291" cy="4077730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1B10B588-2E4D-9E4E-ABAC-ADF21A7BA9C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45748659"/>
                </p:ext>
              </p:extLst>
            </p:nvPr>
          </p:nvGraphicFramePr>
          <p:xfrm>
            <a:off x="5325762" y="1675370"/>
            <a:ext cx="6144396" cy="38728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5B6CCE-E96F-7F48-B401-187B1E919694}"/>
                </a:ext>
              </a:extLst>
            </p:cNvPr>
            <p:cNvSpPr/>
            <p:nvPr/>
          </p:nvSpPr>
          <p:spPr>
            <a:xfrm>
              <a:off x="5090984" y="1569308"/>
              <a:ext cx="6660291" cy="407773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Franklin Gothic Book" panose="020B0503020102020204" pitchFamily="34" charset="0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02C7CB-7F2B-934D-949B-957AC12C29D3}"/>
              </a:ext>
            </a:extLst>
          </p:cNvPr>
          <p:cNvCxnSpPr/>
          <p:nvPr/>
        </p:nvCxnSpPr>
        <p:spPr>
          <a:xfrm>
            <a:off x="6615953" y="4439771"/>
            <a:ext cx="0" cy="77320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E83E05-84C7-6449-A326-393A7105827E}"/>
              </a:ext>
            </a:extLst>
          </p:cNvPr>
          <p:cNvCxnSpPr/>
          <p:nvPr/>
        </p:nvCxnSpPr>
        <p:spPr>
          <a:xfrm>
            <a:off x="8463443" y="4439771"/>
            <a:ext cx="0" cy="77320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EA98B9-2CE4-1F47-B857-08528A8E4DCF}"/>
              </a:ext>
            </a:extLst>
          </p:cNvPr>
          <p:cNvCxnSpPr/>
          <p:nvPr/>
        </p:nvCxnSpPr>
        <p:spPr>
          <a:xfrm>
            <a:off x="9293016" y="4439771"/>
            <a:ext cx="0" cy="77320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57E247-6FBB-6B4A-AD06-AB5BE6D31886}"/>
              </a:ext>
            </a:extLst>
          </p:cNvPr>
          <p:cNvCxnSpPr/>
          <p:nvPr/>
        </p:nvCxnSpPr>
        <p:spPr>
          <a:xfrm>
            <a:off x="10118276" y="4439771"/>
            <a:ext cx="0" cy="77320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679DA07-2931-574D-8E59-6B85C18E062F}"/>
              </a:ext>
            </a:extLst>
          </p:cNvPr>
          <p:cNvSpPr txBox="1"/>
          <p:nvPr/>
        </p:nvSpPr>
        <p:spPr>
          <a:xfrm>
            <a:off x="7772400" y="5273360"/>
            <a:ext cx="3581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N=24,347</a:t>
            </a:r>
          </a:p>
        </p:txBody>
      </p:sp>
    </p:spTree>
    <p:extLst>
      <p:ext uri="{BB962C8B-B14F-4D97-AF65-F5344CB8AC3E}">
        <p14:creationId xmlns:p14="http://schemas.microsoft.com/office/powerpoint/2010/main" val="2946377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outcome: lifetime testing in adolescents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5690AC-BEEC-0A4D-96C8-7B6D71CED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413240"/>
              </p:ext>
            </p:extLst>
          </p:nvPr>
        </p:nvGraphicFramePr>
        <p:xfrm>
          <a:off x="958216" y="1474578"/>
          <a:ext cx="10332720" cy="3901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783027769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32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HIVST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SOC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Risk Difference  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(95% CI), p-value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Unadj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 Risk Ratio  (95% CI), p-value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Adj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 Risk Ratio</a:t>
                      </a:r>
                      <a:r>
                        <a:rPr lang="en-GB" sz="1600" baseline="300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1     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(95% CI), p-value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% (n/N)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% (n/N)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Lifetime testing in adolescents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84.6% (773/914)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67.1% (579/863)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16.4% (7.8-25.0%), &lt;0.001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1.26 (1.11-1.43), &lt;0.001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1.25 (1.10-1.43), 0.001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 gridSpan="6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Stratified by age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15-17 years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79.8% (320/401)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57.2% (219/383)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22.3% (9.6-35.1%), 0.001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1.46 (1.15-1.86), 0.003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1.45 (1.14-1.85), 0.004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18-19 years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88.3% (453/513)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75.0% (360/480)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11.7% (4.5-18.9%), 0.002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1.16 (1.06-1.27), 0.002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1.16 (1.05-1.27), 0.004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400"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P-value for interaction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0.02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400">
                <a:tc gridSpan="6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Stratified by sex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Boys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79.7% (310/389)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57.3% (217/379)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22.6% (12.1-33.1%), &lt;0.001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1.42 (1.19-1.68), &lt;0.001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1.40 (1.18-1.67), &lt;0.001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Girls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88.2% (463/525)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74.8% (362/484)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11.9% (2.8-21.0%), 0.01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1.18 (1.04-1.33),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1.18 (1.03-1.33),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P-value for interaction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0.01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FA407DE-7835-F64B-9B08-C10007D3546D}"/>
              </a:ext>
            </a:extLst>
          </p:cNvPr>
          <p:cNvSpPr/>
          <p:nvPr/>
        </p:nvSpPr>
        <p:spPr>
          <a:xfrm>
            <a:off x="882742" y="5396521"/>
            <a:ext cx="10424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 </a:t>
            </a:r>
            <a:r>
              <a:rPr lang="en-US" sz="1600" baseline="300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1 </a:t>
            </a:r>
            <a:r>
              <a:rPr lang="en-US" sz="16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Adjusted for age, sex, educational attainment and marital status</a:t>
            </a:r>
            <a:r>
              <a:rPr lang="en-US" sz="1600" dirty="0">
                <a:latin typeface="Franklin Gothic Book" panose="020B0503020102020204" pitchFamily="34" charset="0"/>
                <a:ea typeface="Calibri" charset="0"/>
              </a:rPr>
              <a:t>. Sub-group analysis by age group not adjusted for  </a:t>
            </a:r>
          </a:p>
          <a:p>
            <a:r>
              <a:rPr lang="en-US" sz="1600" dirty="0">
                <a:latin typeface="Franklin Gothic Book" panose="020B0503020102020204" pitchFamily="34" charset="0"/>
                <a:ea typeface="Calibri" charset="0"/>
              </a:rPr>
              <a:t>   age. Sub-group analysis by sex not adjusted for sex.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65231-411B-AB45-9936-227727FB2C99}"/>
              </a:ext>
            </a:extLst>
          </p:cNvPr>
          <p:cNvSpPr txBox="1"/>
          <p:nvPr/>
        </p:nvSpPr>
        <p:spPr>
          <a:xfrm>
            <a:off x="5571615" y="1947860"/>
            <a:ext cx="5715000" cy="5029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12608-7B87-DB42-98D4-4B34DECF33F8}"/>
              </a:ext>
            </a:extLst>
          </p:cNvPr>
          <p:cNvSpPr txBox="1"/>
          <p:nvPr/>
        </p:nvSpPr>
        <p:spPr>
          <a:xfrm>
            <a:off x="9375494" y="2682751"/>
            <a:ext cx="1911120" cy="95791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2F7DA5-9D4D-1940-A978-13237A4F5922}"/>
              </a:ext>
            </a:extLst>
          </p:cNvPr>
          <p:cNvSpPr txBox="1"/>
          <p:nvPr/>
        </p:nvSpPr>
        <p:spPr>
          <a:xfrm>
            <a:off x="9375494" y="4177814"/>
            <a:ext cx="1911120" cy="95791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9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outcomes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573D9E-C870-2A48-9077-749DB652E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295895"/>
              </p:ext>
            </p:extLst>
          </p:nvPr>
        </p:nvGraphicFramePr>
        <p:xfrm>
          <a:off x="967740" y="1347253"/>
          <a:ext cx="10341864" cy="3718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9384">
                  <a:extLst>
                    <a:ext uri="{9D8B030D-6E8A-4147-A177-3AD203B41FA5}">
                      <a16:colId xmlns:a16="http://schemas.microsoft.com/office/drawing/2014/main" val="2783027769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32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HIVST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SOC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Risk Difference     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(95% CI), p-value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Unadj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 Risk Ratio  (95% CI), p-value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Adj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 Risk Ratio</a:t>
                      </a:r>
                      <a:r>
                        <a:rPr lang="en-GB" sz="1600" baseline="300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1     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(95% CI), p-value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% (n/N)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% (n/N)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752">
                <a:tc gridSpan="6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Testing in last 3 months</a:t>
                      </a: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270504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     Adults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≥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40 years</a:t>
                      </a: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74.5% (1180/1584)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33.9% (504/1488)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40.7% (33.1-48.4%), &lt;0.001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2.22 (1.92-2.56), &lt;0.001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2.21 (1.92-2.55), &lt;0.001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     Men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74.2% (871/1174)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31.6% (348/1103)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42.0% (34.5-49.5%),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&lt;0.001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2.36 (1.99-2.80), &lt;0.001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2.37 (2.00-2.80), &lt;0.001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Knowledge of HIV status in partners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71.3% (2056/2882)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56.9% (1660/2919)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14.5% (8.4-20.5%), &lt;0.001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1.26 (1.14-1.39), &lt;0.001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1.24 (1.08-1.42), 0.003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834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HIVST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Mean Difference 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(95% CI), p-value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73470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4903048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Knowledge of HIV prevention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TasP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)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Calibri" charset="0"/>
                        </a:rPr>
                        <a:t>2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14.7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0.30 (-0.66-1.25), 0.53</a:t>
                      </a: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460098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HIV testing stigma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3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Calibri" charset="0"/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7.37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7.56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-0.18 (-0.57-0.21), 0.35</a:t>
                      </a: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80" marR="601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15831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FBF1F83-C16E-AB49-AC75-C9D8A8B90B90}"/>
              </a:ext>
            </a:extLst>
          </p:cNvPr>
          <p:cNvSpPr/>
          <p:nvPr/>
        </p:nvSpPr>
        <p:spPr>
          <a:xfrm>
            <a:off x="877311" y="5081734"/>
            <a:ext cx="104241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 </a:t>
            </a:r>
            <a:r>
              <a:rPr lang="en-US" sz="1600" baseline="300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1 </a:t>
            </a:r>
            <a:r>
              <a:rPr lang="en-US" sz="16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Adjusted for age, sex, educational attainment and marital status</a:t>
            </a:r>
            <a:r>
              <a:rPr lang="en-US" sz="1600" dirty="0">
                <a:latin typeface="Franklin Gothic Book" panose="020B0503020102020204" pitchFamily="34" charset="0"/>
                <a:ea typeface="Calibri" charset="0"/>
              </a:rPr>
              <a:t> </a:t>
            </a:r>
          </a:p>
          <a:p>
            <a:r>
              <a:rPr lang="en-US" sz="16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 </a:t>
            </a:r>
            <a:r>
              <a:rPr lang="en-US" sz="1600" baseline="300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2 </a:t>
            </a:r>
            <a:r>
              <a:rPr lang="en-US" sz="16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5 Qs at 5-point scale; 5 to 25 (low to high knowledge)</a:t>
            </a:r>
            <a:endParaRPr lang="en-US" sz="1600" baseline="30000" dirty="0">
              <a:solidFill>
                <a:srgbClr val="000000"/>
              </a:solidFill>
              <a:latin typeface="Franklin Gothic Book" panose="020B0503020102020204" pitchFamily="34" charset="0"/>
              <a:ea typeface="Calibri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 </a:t>
            </a:r>
            <a:r>
              <a:rPr lang="en-US" sz="1600" baseline="300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3 </a:t>
            </a:r>
            <a:r>
              <a:rPr lang="en-US" sz="16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6 Qs at 3-point scale; 3 to 18 (low to high stigma)</a:t>
            </a:r>
            <a:endParaRPr lang="en-US" sz="1600" baseline="30000" dirty="0">
              <a:solidFill>
                <a:srgbClr val="000000"/>
              </a:solidFill>
              <a:latin typeface="Franklin Gothic Book" panose="020B0503020102020204" pitchFamily="34" charset="0"/>
              <a:ea typeface="Calibri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 GM, geometric mean</a:t>
            </a:r>
            <a:endParaRPr lang="en-US" sz="1600" dirty="0">
              <a:latin typeface="Franklin Gothic Book" panose="020B0503020102020204" pitchFamily="34" charset="0"/>
              <a:ea typeface="Calibr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FC5A4-01A8-3945-B6B5-7B25A8B894B1}"/>
              </a:ext>
            </a:extLst>
          </p:cNvPr>
          <p:cNvSpPr txBox="1"/>
          <p:nvPr/>
        </p:nvSpPr>
        <p:spPr>
          <a:xfrm>
            <a:off x="5585750" y="2098330"/>
            <a:ext cx="5715000" cy="10058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812EF6-DC0B-D642-98F2-4286358B5AA8}"/>
              </a:ext>
            </a:extLst>
          </p:cNvPr>
          <p:cNvSpPr txBox="1"/>
          <p:nvPr/>
        </p:nvSpPr>
        <p:spPr>
          <a:xfrm>
            <a:off x="5580022" y="3104170"/>
            <a:ext cx="5715000" cy="5029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0DD4CC-0EE7-4A4B-9F43-12DEA2AFA020}"/>
              </a:ext>
            </a:extLst>
          </p:cNvPr>
          <p:cNvSpPr txBox="1"/>
          <p:nvPr/>
        </p:nvSpPr>
        <p:spPr>
          <a:xfrm>
            <a:off x="5562600" y="4096505"/>
            <a:ext cx="1903071" cy="96930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079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2351-4321-EB41-A8D0-7B6FA3CB5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9A3A12-A8DB-854E-9D86-A6E90110D510}"/>
              </a:ext>
            </a:extLst>
          </p:cNvPr>
          <p:cNvSpPr txBox="1">
            <a:spLocks/>
          </p:cNvSpPr>
          <p:nvPr/>
        </p:nvSpPr>
        <p:spPr>
          <a:xfrm>
            <a:off x="762000" y="1338258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000" dirty="0"/>
              <a:t>SOC arm was defined by standard HIV services provided by the Ministry of Health, rather than parallel community-based testing campaigns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800" dirty="0"/>
              <a:t>However, Mangochi is a PEPFAR priority district with ongoing community-based testing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000" dirty="0"/>
              <a:t>No adjustment for cluster-level differences at baseline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000" dirty="0"/>
              <a:t>Unable to evaluate unpaid delivery by communities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000" dirty="0"/>
              <a:t>No evaluation of accuracy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000" dirty="0"/>
              <a:t>Results on population-level ART initiation and cost-effectiveness not yet available</a:t>
            </a:r>
          </a:p>
        </p:txBody>
      </p:sp>
    </p:spTree>
    <p:extLst>
      <p:ext uri="{BB962C8B-B14F-4D97-AF65-F5344CB8AC3E}">
        <p14:creationId xmlns:p14="http://schemas.microsoft.com/office/powerpoint/2010/main" val="4270489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2351-4321-EB41-A8D0-7B6FA3CB5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4D299B-400E-4B48-92CB-C0320C581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7951"/>
            <a:ext cx="10972800" cy="4525963"/>
          </a:xfrm>
        </p:spPr>
        <p:txBody>
          <a:bodyPr>
            <a:normAutofit/>
          </a:bodyPr>
          <a:lstStyle/>
          <a:p>
            <a:r>
              <a:rPr lang="en-US" sz="2000" b="1" dirty="0"/>
              <a:t>High HIVST uptake</a:t>
            </a:r>
            <a:r>
              <a:rPr lang="en-US" sz="2000" dirty="0"/>
              <a:t> (74.4%) compared to other CB-HIVST approaches reported thus far</a:t>
            </a:r>
            <a:endParaRPr lang="en-US" sz="2000" b="1" dirty="0"/>
          </a:p>
          <a:p>
            <a:r>
              <a:rPr lang="en-US" sz="2000" dirty="0"/>
              <a:t>Significant increase in </a:t>
            </a:r>
            <a:r>
              <a:rPr lang="en-US" sz="2000" b="1" dirty="0"/>
              <a:t>lifetime testing among adolescents</a:t>
            </a:r>
            <a:r>
              <a:rPr lang="en-US" sz="2000" dirty="0"/>
              <a:t>, </a:t>
            </a:r>
            <a:r>
              <a:rPr lang="en-US" sz="2000" b="1" dirty="0"/>
              <a:t>recent testing in adults ≥ 40 years and men, knowledge of HIV status within couples</a:t>
            </a:r>
          </a:p>
          <a:p>
            <a:pPr lvl="1"/>
            <a:r>
              <a:rPr lang="en-US" sz="1800" dirty="0"/>
              <a:t>No impact on knowledge of HIV prevention or HIV testing stigma</a:t>
            </a:r>
          </a:p>
          <a:p>
            <a:r>
              <a:rPr lang="en-US" sz="2000" b="1" dirty="0"/>
              <a:t>Minimal social harms</a:t>
            </a:r>
            <a:endParaRPr lang="en-US" sz="2000" dirty="0"/>
          </a:p>
          <a:p>
            <a:r>
              <a:rPr lang="en-US" sz="2000" b="1" dirty="0"/>
              <a:t>Low yield and linkage to care</a:t>
            </a:r>
          </a:p>
          <a:p>
            <a:r>
              <a:rPr lang="en-US" sz="2000" dirty="0"/>
              <a:t>Policy makers can consider this approach to </a:t>
            </a:r>
            <a:r>
              <a:rPr lang="en-US" sz="2000" b="1" dirty="0"/>
              <a:t>rapidly achieve high knowledge of HIV status in remote communities</a:t>
            </a:r>
          </a:p>
          <a:p>
            <a:pPr lvl="1"/>
            <a:r>
              <a:rPr lang="en-US" sz="1800" dirty="0"/>
              <a:t>Once-off or periodic campaigns</a:t>
            </a:r>
          </a:p>
          <a:p>
            <a:pPr lvl="1"/>
            <a:r>
              <a:rPr lang="en-US" sz="1800" dirty="0"/>
              <a:t>Communities with high undiagnosed HIV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6018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2351-4321-EB41-A8D0-7B6FA3CB5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343AE-3ACB-F149-8814-344581F45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5071672" cy="4525963"/>
          </a:xfrm>
        </p:spPr>
        <p:txBody>
          <a:bodyPr>
            <a:normAutofit/>
          </a:bodyPr>
          <a:lstStyle/>
          <a:p>
            <a:r>
              <a:rPr lang="en-US" sz="2000" b="1" dirty="0"/>
              <a:t>MLW: </a:t>
            </a:r>
            <a:r>
              <a:rPr lang="en-US" sz="2000" dirty="0"/>
              <a:t>Moses </a:t>
            </a:r>
            <a:r>
              <a:rPr lang="en-US" sz="2000" dirty="0" err="1"/>
              <a:t>Kumwenda</a:t>
            </a:r>
            <a:r>
              <a:rPr lang="en-US" sz="2000" dirty="0"/>
              <a:t>, Rebecca </a:t>
            </a:r>
            <a:r>
              <a:rPr lang="en-US" sz="2000" dirty="0" err="1"/>
              <a:t>Nzawa</a:t>
            </a:r>
            <a:r>
              <a:rPr lang="en-US" sz="2000" dirty="0"/>
              <a:t> </a:t>
            </a:r>
          </a:p>
          <a:p>
            <a:r>
              <a:rPr lang="en-US" sz="2000" b="1" dirty="0"/>
              <a:t>PSI: </a:t>
            </a:r>
            <a:r>
              <a:rPr lang="en-US" sz="2000" dirty="0"/>
              <a:t>Richard </a:t>
            </a:r>
            <a:r>
              <a:rPr lang="en-US" sz="2000" dirty="0" err="1"/>
              <a:t>Chilongosi</a:t>
            </a:r>
            <a:r>
              <a:rPr lang="en-US" sz="2000" dirty="0"/>
              <a:t>, Karin </a:t>
            </a:r>
            <a:r>
              <a:rPr lang="en-US" sz="2000" dirty="0" err="1"/>
              <a:t>Hatzold</a:t>
            </a:r>
            <a:endParaRPr lang="en-US" sz="2000" dirty="0"/>
          </a:p>
          <a:p>
            <a:r>
              <a:rPr lang="en-US" sz="2000" b="1" dirty="0"/>
              <a:t>LSHTM: </a:t>
            </a:r>
            <a:r>
              <a:rPr lang="en-US" sz="2000" dirty="0"/>
              <a:t>Katherine Fielding, Fern </a:t>
            </a:r>
            <a:r>
              <a:rPr lang="en-US" sz="2000" dirty="0" err="1"/>
              <a:t>Terris-Prestholt</a:t>
            </a:r>
            <a:r>
              <a:rPr lang="en-US" sz="2000" dirty="0"/>
              <a:t>, Liz Corbett</a:t>
            </a:r>
          </a:p>
          <a:p>
            <a:r>
              <a:rPr lang="en-US" sz="2000" b="1" dirty="0"/>
              <a:t>LSTM: </a:t>
            </a:r>
            <a:r>
              <a:rPr lang="en-US" sz="2000" dirty="0"/>
              <a:t>Nicola Desmond</a:t>
            </a:r>
          </a:p>
          <a:p>
            <a:r>
              <a:rPr lang="en-US" sz="2000" b="1" dirty="0"/>
              <a:t>Ministry of Health: </a:t>
            </a:r>
            <a:r>
              <a:rPr lang="en-US" sz="2000" dirty="0"/>
              <a:t>Rose Nyirenda</a:t>
            </a:r>
          </a:p>
          <a:p>
            <a:r>
              <a:rPr lang="en-US" sz="2000" b="1" dirty="0"/>
              <a:t>WHO: </a:t>
            </a:r>
            <a:r>
              <a:rPr lang="en-US" sz="2000" dirty="0"/>
              <a:t>Cheryl Johnson, Rachel </a:t>
            </a:r>
            <a:r>
              <a:rPr lang="en-US" sz="2000" dirty="0" err="1"/>
              <a:t>Baggaley</a:t>
            </a:r>
            <a:r>
              <a:rPr lang="en-US" sz="2000" dirty="0"/>
              <a:t> </a:t>
            </a:r>
          </a:p>
          <a:p>
            <a:r>
              <a:rPr lang="en-US" sz="2000" dirty="0"/>
              <a:t>Study participants</a:t>
            </a:r>
          </a:p>
          <a:p>
            <a:r>
              <a:rPr lang="en-US" sz="2000" dirty="0" err="1"/>
              <a:t>Unitaid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0AA0B-0D30-C149-A8F5-C28216E7D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7" y="4954964"/>
            <a:ext cx="7095278" cy="1171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4A06E5-A1D1-0C47-A91A-0602E22CB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296" y="1477818"/>
            <a:ext cx="5401166" cy="35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83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2351-4321-EB41-A8D0-7B6FA3CB5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343AE-3ACB-F149-8814-344581F45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Pitchaya </a:t>
            </a:r>
            <a:r>
              <a:rPr lang="en-US" sz="2000" b="1" dirty="0" err="1">
                <a:solidFill>
                  <a:srgbClr val="FF0000"/>
                </a:solidFill>
              </a:rPr>
              <a:t>Indravudh</a:t>
            </a: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/>
              <a:t>Research Fellow, London School of Hygiene and Tropical Medicine</a:t>
            </a:r>
          </a:p>
          <a:p>
            <a:pPr marL="0" indent="0">
              <a:buNone/>
            </a:pPr>
            <a:r>
              <a:rPr lang="en-US" sz="2000" dirty="0" err="1"/>
              <a:t>pitchaya.indravudh@lshtm.ac.uk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5858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9451"/>
            <a:ext cx="11277600" cy="23653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No competing interests to declare</a:t>
            </a:r>
          </a:p>
        </p:txBody>
      </p:sp>
    </p:spTree>
    <p:extLst>
      <p:ext uri="{BB962C8B-B14F-4D97-AF65-F5344CB8AC3E}">
        <p14:creationId xmlns:p14="http://schemas.microsoft.com/office/powerpoint/2010/main" val="1968657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999A95-BD2A-B640-9D8F-AEBA7DD16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34" y="4960674"/>
            <a:ext cx="7186590" cy="1125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7"/>
            <a:ext cx="11277600" cy="236537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Community-led delivery of HIV self-testing targeting adolescents and men in rural Malawi: </a:t>
            </a:r>
            <a:b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 cluster-</a:t>
            </a:r>
            <a:r>
              <a:rPr lang="en-US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randomised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trial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495797"/>
            <a:ext cx="8534400" cy="543143"/>
          </a:xfrm>
        </p:spPr>
        <p:txBody>
          <a:bodyPr/>
          <a:lstStyle/>
          <a:p>
            <a:r>
              <a:rPr lang="en-US" dirty="0"/>
              <a:t>Pitchaya </a:t>
            </a:r>
            <a:r>
              <a:rPr lang="en-US" dirty="0" err="1"/>
              <a:t>Indravudh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324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epidemic in Malawi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13D87C-F36E-BD48-BE60-7FF6F60AD2CC}"/>
              </a:ext>
            </a:extLst>
          </p:cNvPr>
          <p:cNvSpPr txBox="1"/>
          <p:nvPr/>
        </p:nvSpPr>
        <p:spPr>
          <a:xfrm>
            <a:off x="8562393" y="6480379"/>
            <a:ext cx="3581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Malawi </a:t>
            </a:r>
            <a:r>
              <a:rPr lang="en-US" sz="1200" dirty="0" err="1"/>
              <a:t>MoH</a:t>
            </a:r>
            <a:r>
              <a:rPr lang="en-US" sz="1200" dirty="0"/>
              <a:t> 2016; UNAIDS 2018</a:t>
            </a:r>
          </a:p>
        </p:txBody>
      </p:sp>
      <p:pic>
        <p:nvPicPr>
          <p:cNvPr id="8" name="Picture 13" descr="Related image">
            <a:hlinkClick r:id="rId3"/>
            <a:extLst>
              <a:ext uri="{FF2B5EF4-FFF2-40B4-BE49-F238E27FC236}">
                <a16:creationId xmlns:a16="http://schemas.microsoft.com/office/drawing/2014/main" id="{E4F3DFB7-AC3B-3648-8431-D0020F3E9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1"/>
          <a:stretch/>
        </p:blipFill>
        <p:spPr bwMode="auto">
          <a:xfrm>
            <a:off x="3581597" y="1503476"/>
            <a:ext cx="1982776" cy="196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445FBB-3B15-454A-BDCF-F8BBE828AA26}"/>
              </a:ext>
            </a:extLst>
          </p:cNvPr>
          <p:cNvSpPr/>
          <p:nvPr/>
        </p:nvSpPr>
        <p:spPr>
          <a:xfrm>
            <a:off x="1367028" y="1347998"/>
            <a:ext cx="4321590" cy="23001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CD3142-513C-A944-B5ED-F3F2A4ABC6BB}"/>
              </a:ext>
            </a:extLst>
          </p:cNvPr>
          <p:cNvSpPr txBox="1"/>
          <p:nvPr/>
        </p:nvSpPr>
        <p:spPr>
          <a:xfrm>
            <a:off x="1768545" y="1293224"/>
            <a:ext cx="22485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0000"/>
                </a:solidFill>
              </a:rPr>
              <a:t>9.6</a:t>
            </a:r>
            <a:r>
              <a:rPr lang="en-US" sz="5000" b="1" baseline="30000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8D980-8076-7C4E-8337-0805A8BC0767}"/>
              </a:ext>
            </a:extLst>
          </p:cNvPr>
          <p:cNvSpPr txBox="1"/>
          <p:nvPr/>
        </p:nvSpPr>
        <p:spPr>
          <a:xfrm>
            <a:off x="1784173" y="2502668"/>
            <a:ext cx="2673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adult HIV </a:t>
            </a:r>
          </a:p>
          <a:p>
            <a:r>
              <a:rPr lang="en-US" b="1" dirty="0"/>
              <a:t>prevalence in </a:t>
            </a:r>
          </a:p>
          <a:p>
            <a:r>
              <a:rPr lang="en-US" b="1" dirty="0"/>
              <a:t>Malawi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6A3A0A-C126-D54F-AEC0-6CCE9A733BAD}"/>
              </a:ext>
            </a:extLst>
          </p:cNvPr>
          <p:cNvSpPr/>
          <p:nvPr/>
        </p:nvSpPr>
        <p:spPr>
          <a:xfrm>
            <a:off x="5918967" y="1346752"/>
            <a:ext cx="4693416" cy="44357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3EA315-63E6-D547-9FA1-8C71F9D0A0A9}"/>
              </a:ext>
            </a:extLst>
          </p:cNvPr>
          <p:cNvSpPr/>
          <p:nvPr/>
        </p:nvSpPr>
        <p:spPr>
          <a:xfrm>
            <a:off x="6684587" y="2149859"/>
            <a:ext cx="848360" cy="2823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0AC794-42E9-824B-812D-9135504AC05A}"/>
              </a:ext>
            </a:extLst>
          </p:cNvPr>
          <p:cNvSpPr/>
          <p:nvPr/>
        </p:nvSpPr>
        <p:spPr>
          <a:xfrm>
            <a:off x="7854767" y="2741542"/>
            <a:ext cx="848360" cy="2234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CE13E2-81BB-0942-AE6E-A1F976D344E6}"/>
              </a:ext>
            </a:extLst>
          </p:cNvPr>
          <p:cNvSpPr/>
          <p:nvPr/>
        </p:nvSpPr>
        <p:spPr>
          <a:xfrm>
            <a:off x="9005897" y="3044878"/>
            <a:ext cx="848360" cy="1930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187644-EF09-EB43-8D4C-534E165FA739}"/>
              </a:ext>
            </a:extLst>
          </p:cNvPr>
          <p:cNvSpPr txBox="1"/>
          <p:nvPr/>
        </p:nvSpPr>
        <p:spPr>
          <a:xfrm>
            <a:off x="6625684" y="5115680"/>
            <a:ext cx="966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Diagnosed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628430-0DB2-DC47-85A2-731591A2FDA1}"/>
              </a:ext>
            </a:extLst>
          </p:cNvPr>
          <p:cNvSpPr txBox="1"/>
          <p:nvPr/>
        </p:nvSpPr>
        <p:spPr>
          <a:xfrm>
            <a:off x="7854767" y="5110376"/>
            <a:ext cx="848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On ART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825C93-BFD8-7B46-AFBE-79FD04378062}"/>
              </a:ext>
            </a:extLst>
          </p:cNvPr>
          <p:cNvSpPr txBox="1"/>
          <p:nvPr/>
        </p:nvSpPr>
        <p:spPr>
          <a:xfrm>
            <a:off x="8898976" y="5010421"/>
            <a:ext cx="1028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Virally suppressed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D354D2-C4B6-3F43-97C7-958BF5B8E19D}"/>
              </a:ext>
            </a:extLst>
          </p:cNvPr>
          <p:cNvSpPr txBox="1"/>
          <p:nvPr/>
        </p:nvSpPr>
        <p:spPr>
          <a:xfrm>
            <a:off x="6565025" y="1613709"/>
            <a:ext cx="1065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90</a:t>
            </a:r>
            <a:r>
              <a:rPr lang="en-US" b="1" dirty="0">
                <a:solidFill>
                  <a:srgbClr val="FF0000"/>
                </a:solidFill>
              </a:rPr>
              <a:t>%</a:t>
            </a:r>
            <a:r>
              <a:rPr lang="en-US" sz="3000" b="1" dirty="0">
                <a:solidFill>
                  <a:srgbClr val="FF0000"/>
                </a:solidFill>
              </a:rPr>
              <a:t> 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136F59-6F57-6147-9D74-DBA0203F4310}"/>
              </a:ext>
            </a:extLst>
          </p:cNvPr>
          <p:cNvCxnSpPr>
            <a:cxnSpLocks/>
          </p:cNvCxnSpPr>
          <p:nvPr/>
        </p:nvCxnSpPr>
        <p:spPr>
          <a:xfrm>
            <a:off x="6586028" y="2151081"/>
            <a:ext cx="338328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67C4B38-CAB6-8544-9414-0B017FDE3CE7}"/>
              </a:ext>
            </a:extLst>
          </p:cNvPr>
          <p:cNvSpPr txBox="1"/>
          <p:nvPr/>
        </p:nvSpPr>
        <p:spPr>
          <a:xfrm>
            <a:off x="7498979" y="2211490"/>
            <a:ext cx="15861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71</a:t>
            </a:r>
            <a:r>
              <a:rPr lang="en-US" b="1" dirty="0">
                <a:solidFill>
                  <a:srgbClr val="FF0000"/>
                </a:solidFill>
              </a:rPr>
              <a:t>%</a:t>
            </a:r>
            <a:r>
              <a:rPr lang="en-US" sz="30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C41761-89D4-7248-82BF-C400DABA2A5B}"/>
              </a:ext>
            </a:extLst>
          </p:cNvPr>
          <p:cNvSpPr txBox="1"/>
          <p:nvPr/>
        </p:nvSpPr>
        <p:spPr>
          <a:xfrm>
            <a:off x="8904397" y="2515447"/>
            <a:ext cx="1197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</a:t>
            </a:r>
            <a:r>
              <a:rPr lang="en-US" b="1" dirty="0">
                <a:solidFill>
                  <a:srgbClr val="FF0000"/>
                </a:solidFill>
              </a:rPr>
              <a:t>%</a:t>
            </a:r>
            <a:r>
              <a:rPr lang="en-US" sz="30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B10D45-2484-8941-AC41-A63E053114D8}"/>
              </a:ext>
            </a:extLst>
          </p:cNvPr>
          <p:cNvSpPr txBox="1"/>
          <p:nvPr/>
        </p:nvSpPr>
        <p:spPr>
          <a:xfrm>
            <a:off x="9861967" y="2026090"/>
            <a:ext cx="4737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rgbClr val="FF0000"/>
                </a:solidFill>
              </a:rPr>
              <a:t>90%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CCFF6A-2B0A-E544-A099-994A915F725C}"/>
              </a:ext>
            </a:extLst>
          </p:cNvPr>
          <p:cNvSpPr/>
          <p:nvPr/>
        </p:nvSpPr>
        <p:spPr>
          <a:xfrm>
            <a:off x="1373485" y="3853116"/>
            <a:ext cx="4315133" cy="19293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C222D01-5C42-8642-99F2-0D26346910FC}"/>
              </a:ext>
            </a:extLst>
          </p:cNvPr>
          <p:cNvGrpSpPr/>
          <p:nvPr/>
        </p:nvGrpSpPr>
        <p:grpSpPr>
          <a:xfrm>
            <a:off x="1862862" y="4255955"/>
            <a:ext cx="1289295" cy="1110459"/>
            <a:chOff x="1296466" y="4825939"/>
            <a:chExt cx="1289295" cy="1110459"/>
          </a:xfrm>
        </p:grpSpPr>
        <p:pic>
          <p:nvPicPr>
            <p:cNvPr id="34" name="Picture 11" descr="Image result for stick figure black and white">
              <a:hlinkClick r:id="rId5"/>
              <a:extLst>
                <a:ext uri="{FF2B5EF4-FFF2-40B4-BE49-F238E27FC236}">
                  <a16:creationId xmlns:a16="http://schemas.microsoft.com/office/drawing/2014/main" id="{F3AE2E63-2F75-B44D-9468-019AE30F68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8" r="27332"/>
            <a:stretch/>
          </p:blipFill>
          <p:spPr bwMode="auto">
            <a:xfrm>
              <a:off x="1304113" y="4825939"/>
              <a:ext cx="128612" cy="286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3918C88-7122-9A4A-9E70-C723D7776939}"/>
                </a:ext>
              </a:extLst>
            </p:cNvPr>
            <p:cNvGrpSpPr/>
            <p:nvPr/>
          </p:nvGrpSpPr>
          <p:grpSpPr>
            <a:xfrm>
              <a:off x="1296466" y="5353490"/>
              <a:ext cx="1289295" cy="582908"/>
              <a:chOff x="3960173" y="5032196"/>
              <a:chExt cx="1289295" cy="582908"/>
            </a:xfrm>
          </p:grpSpPr>
          <p:pic>
            <p:nvPicPr>
              <p:cNvPr id="36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47B58DF3-B419-7943-933A-C8D991374E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3960173" y="5036256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2DB8A129-D531-E947-A69F-7C91B8BE42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088785" y="5034227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99B5ECED-B3BF-2541-8C1C-DDDF20D82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217397" y="5034227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0803CC04-A446-934A-8D0B-17C4C375EE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346009" y="5034227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85DB3DAF-F470-D640-95BC-8B57FF5B50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474621" y="5034226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101C1203-D6AF-E942-88AC-4B88FE3D78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603233" y="5034226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5CC28705-BB8F-5740-8B20-C136CC256F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731845" y="5032197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76447D20-A59C-A34C-8DEB-C48B908B81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860457" y="5032197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F33CDEC6-A79E-AD4A-8F9C-5748D1486B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989069" y="5032197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7B157E76-005D-ED46-A9A7-B8226C51A0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5120856" y="5032196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8584C0B6-FD49-1144-B241-E60FF8D42E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3960173" y="5328855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0EF3A13D-7BF2-324F-94F3-C614A35532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088785" y="5326826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6799FA32-D969-6F4F-B0D3-953F4892E9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217397" y="5326826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9B26BC56-1843-E843-A9DF-B4F5AD54E8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346009" y="5326826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FD90FEF6-87FD-5546-ABB4-0836E5AA33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474621" y="5326825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249B3AF7-7DEA-D646-9CDD-5BFE8BD8C2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603233" y="5326825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4BD864D1-9B31-F147-8F9C-E8CB14EE52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731845" y="5324796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AB2C8B0C-E0CA-6143-A2DB-74D08E2B94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860457" y="5324796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3FC5CB4E-223C-834F-9DF0-0590BD2F03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4989069" y="5324796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11" descr="Image result for stick figure black and white">
                <a:hlinkClick r:id="rId5"/>
                <a:extLst>
                  <a:ext uri="{FF2B5EF4-FFF2-40B4-BE49-F238E27FC236}">
                    <a16:creationId xmlns:a16="http://schemas.microsoft.com/office/drawing/2014/main" id="{4BD42802-0308-904B-9B93-18EB1E16E2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5120856" y="5324795"/>
                <a:ext cx="128612" cy="286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5EDC64-4484-0D49-931A-351FB55F470D}"/>
              </a:ext>
            </a:extLst>
          </p:cNvPr>
          <p:cNvSpPr txBox="1"/>
          <p:nvPr/>
        </p:nvSpPr>
        <p:spPr>
          <a:xfrm>
            <a:off x="2667374" y="3853116"/>
            <a:ext cx="2705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.15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B0C940-0691-0640-9765-8D5B839253BE}"/>
              </a:ext>
            </a:extLst>
          </p:cNvPr>
          <p:cNvSpPr txBox="1"/>
          <p:nvPr/>
        </p:nvSpPr>
        <p:spPr>
          <a:xfrm>
            <a:off x="4423587" y="4199846"/>
            <a:ext cx="474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01730A-01C6-DB4B-BB2C-BEFE34B33838}"/>
              </a:ext>
            </a:extLst>
          </p:cNvPr>
          <p:cNvSpPr txBox="1"/>
          <p:nvPr/>
        </p:nvSpPr>
        <p:spPr>
          <a:xfrm>
            <a:off x="3192717" y="4845274"/>
            <a:ext cx="2084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million Malawians tested from  </a:t>
            </a:r>
          </a:p>
          <a:p>
            <a:pPr algn="r"/>
            <a:r>
              <a:rPr lang="en-US" sz="1600" b="1" dirty="0"/>
              <a:t>’00-’15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26E3F0-F7DF-CD47-BB45-FD21A6220905}"/>
              </a:ext>
            </a:extLst>
          </p:cNvPr>
          <p:cNvSpPr/>
          <p:nvPr/>
        </p:nvSpPr>
        <p:spPr>
          <a:xfrm>
            <a:off x="4647230" y="4157272"/>
            <a:ext cx="65434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44546A"/>
                </a:solidFill>
              </a:rPr>
              <a:t> </a:t>
            </a:r>
            <a:r>
              <a:rPr lang="en-US" sz="5000" b="1" dirty="0">
                <a:solidFill>
                  <a:srgbClr val="FF0000"/>
                </a:solidFill>
              </a:rPr>
              <a:t>2</a:t>
            </a:r>
            <a:endParaRPr 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51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Community-based HIV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299399"/>
            <a:ext cx="10972800" cy="19814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000" b="1" dirty="0">
                <a:ea typeface="Arial" charset="0"/>
                <a:cs typeface="Arial" charset="0"/>
              </a:rPr>
              <a:t>Sharma 2015, Hayes 2019: </a:t>
            </a:r>
            <a:r>
              <a:rPr lang="en-US" sz="2000" dirty="0">
                <a:ea typeface="Arial" charset="0"/>
                <a:cs typeface="Arial" charset="0"/>
              </a:rPr>
              <a:t>Improved testing in low-coverage populations, early detection of HIV-positives, reduced HIV incidence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000" b="1" dirty="0" err="1">
                <a:ea typeface="Arial" charset="0"/>
                <a:cs typeface="Arial" charset="0"/>
              </a:rPr>
              <a:t>Choko</a:t>
            </a:r>
            <a:r>
              <a:rPr lang="en-US" sz="2000" b="1" dirty="0">
                <a:ea typeface="Arial" charset="0"/>
                <a:cs typeface="Arial" charset="0"/>
              </a:rPr>
              <a:t> 2015: </a:t>
            </a:r>
            <a:r>
              <a:rPr lang="en-US" sz="2000" dirty="0">
                <a:ea typeface="Arial" charset="0"/>
                <a:cs typeface="Arial" charset="0"/>
              </a:rPr>
              <a:t>High uptake of CB-HIVST in adolescents and men</a:t>
            </a:r>
          </a:p>
          <a:p>
            <a:pPr>
              <a:spcAft>
                <a:spcPts val="500"/>
              </a:spcAft>
            </a:pPr>
            <a:r>
              <a:rPr lang="en-US" sz="2000" b="1" dirty="0" err="1">
                <a:ea typeface="Arial" charset="0"/>
                <a:cs typeface="Arial" charset="0"/>
              </a:rPr>
              <a:t>Indravudh</a:t>
            </a:r>
            <a:r>
              <a:rPr lang="en-US" sz="2000" b="1" dirty="0">
                <a:ea typeface="Arial" charset="0"/>
                <a:cs typeface="Arial" charset="0"/>
              </a:rPr>
              <a:t> 2018: </a:t>
            </a:r>
            <a:r>
              <a:rPr lang="en-US" sz="2000" dirty="0">
                <a:ea typeface="Arial" charset="0"/>
                <a:cs typeface="Arial" charset="0"/>
              </a:rPr>
              <a:t>CB-HIVST increased testing, no differences in effect by age and sex; no effect on ART initiation</a:t>
            </a:r>
          </a:p>
          <a:p>
            <a:pPr marL="0" indent="0">
              <a:buNone/>
            </a:pPr>
            <a:endParaRPr lang="en-US" sz="2000" dirty="0">
              <a:ea typeface="Arial" charset="0"/>
              <a:cs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14DDF5-3F4C-E84F-91F3-EC8B003061D0}"/>
              </a:ext>
            </a:extLst>
          </p:cNvPr>
          <p:cNvGrpSpPr>
            <a:grpSpLocks noChangeAspect="1"/>
          </p:cNvGrpSpPr>
          <p:nvPr/>
        </p:nvGrpSpPr>
        <p:grpSpPr>
          <a:xfrm>
            <a:off x="2305995" y="1323607"/>
            <a:ext cx="2503712" cy="2743200"/>
            <a:chOff x="538098" y="1507794"/>
            <a:chExt cx="2377440" cy="260484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CC728AB-8D87-7E4A-9EE1-E2A6AC76D9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8098" y="1735203"/>
              <a:ext cx="2377440" cy="23774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11" descr="Image result for stick figure black and white">
              <a:hlinkClick r:id="rId3"/>
              <a:extLst>
                <a:ext uri="{FF2B5EF4-FFF2-40B4-BE49-F238E27FC236}">
                  <a16:creationId xmlns:a16="http://schemas.microsoft.com/office/drawing/2014/main" id="{E39A8315-26E1-CE41-B569-EF59208CDA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8" r="27332"/>
            <a:stretch/>
          </p:blipFill>
          <p:spPr bwMode="auto">
            <a:xfrm>
              <a:off x="2432240" y="2710810"/>
              <a:ext cx="240791" cy="535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1" descr="Image result for stick figure black and white">
              <a:hlinkClick r:id="rId3"/>
              <a:extLst>
                <a:ext uri="{FF2B5EF4-FFF2-40B4-BE49-F238E27FC236}">
                  <a16:creationId xmlns:a16="http://schemas.microsoft.com/office/drawing/2014/main" id="{DE68CA43-E409-4C4E-B06B-1BEE9DE50A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8" r="27332"/>
            <a:stretch/>
          </p:blipFill>
          <p:spPr bwMode="auto">
            <a:xfrm>
              <a:off x="1501341" y="3115778"/>
              <a:ext cx="239657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Image result for women's toilet sign">
              <a:hlinkClick r:id="rId5"/>
              <a:extLst>
                <a:ext uri="{FF2B5EF4-FFF2-40B4-BE49-F238E27FC236}">
                  <a16:creationId xmlns:a16="http://schemas.microsoft.com/office/drawing/2014/main" id="{F2B2919A-AC21-EA47-8B91-872F638E0A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35" y="2381519"/>
              <a:ext cx="301029" cy="556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Image result for women's toilet sign">
              <a:hlinkClick r:id="rId5"/>
              <a:extLst>
                <a:ext uri="{FF2B5EF4-FFF2-40B4-BE49-F238E27FC236}">
                  <a16:creationId xmlns:a16="http://schemas.microsoft.com/office/drawing/2014/main" id="{D4D32F86-5934-8248-BB4D-00FD52A5A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984" y="3384356"/>
              <a:ext cx="301029" cy="556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Image result for women's toilet sign">
              <a:hlinkClick r:id="rId5"/>
              <a:extLst>
                <a:ext uri="{FF2B5EF4-FFF2-40B4-BE49-F238E27FC236}">
                  <a16:creationId xmlns:a16="http://schemas.microsoft.com/office/drawing/2014/main" id="{B13E9D65-7F74-DC4B-A9A0-D21565A32B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136" y="3033581"/>
              <a:ext cx="301029" cy="556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Image result for women's toilet sign">
              <a:hlinkClick r:id="rId5"/>
              <a:extLst>
                <a:ext uri="{FF2B5EF4-FFF2-40B4-BE49-F238E27FC236}">
                  <a16:creationId xmlns:a16="http://schemas.microsoft.com/office/drawing/2014/main" id="{7C4CF5B0-A927-DE46-B3D2-77F5F5E8B6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87" y="2092859"/>
              <a:ext cx="301029" cy="556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1" descr="Image result for stick figure black and white">
              <a:hlinkClick r:id="rId3"/>
              <a:extLst>
                <a:ext uri="{FF2B5EF4-FFF2-40B4-BE49-F238E27FC236}">
                  <a16:creationId xmlns:a16="http://schemas.microsoft.com/office/drawing/2014/main" id="{2E241493-0476-8C46-94F1-8CA4DDF54A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8" r="27332"/>
            <a:stretch/>
          </p:blipFill>
          <p:spPr bwMode="auto">
            <a:xfrm>
              <a:off x="1756924" y="1952721"/>
              <a:ext cx="240791" cy="535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304939D-3075-ED49-B07E-47C6CB2CC9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4133" y="2297422"/>
              <a:ext cx="266997" cy="1628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Image result for women's toilet sign">
              <a:hlinkClick r:id="rId5"/>
              <a:extLst>
                <a:ext uri="{FF2B5EF4-FFF2-40B4-BE49-F238E27FC236}">
                  <a16:creationId xmlns:a16="http://schemas.microsoft.com/office/drawing/2014/main" id="{10C4DD44-8685-8A4E-9891-8AD9BE7ADC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104" y="2559426"/>
              <a:ext cx="301029" cy="556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6463BB3-8A68-B942-8F0D-08ED8C914335}"/>
                </a:ext>
              </a:extLst>
            </p:cNvPr>
            <p:cNvCxnSpPr>
              <a:cxnSpLocks/>
            </p:cNvCxnSpPr>
            <p:nvPr/>
          </p:nvCxnSpPr>
          <p:spPr>
            <a:xfrm>
              <a:off x="1194626" y="2853478"/>
              <a:ext cx="264434" cy="1628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859A5EE-8FDB-A541-9349-4C329BBF6A8E}"/>
                </a:ext>
              </a:extLst>
            </p:cNvPr>
            <p:cNvCxnSpPr>
              <a:cxnSpLocks/>
            </p:cNvCxnSpPr>
            <p:nvPr/>
          </p:nvCxnSpPr>
          <p:spPr>
            <a:xfrm>
              <a:off x="1229512" y="2659695"/>
              <a:ext cx="40421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A3EAC2-692F-8840-873D-EDFADF30ECCA}"/>
                </a:ext>
              </a:extLst>
            </p:cNvPr>
            <p:cNvSpPr/>
            <p:nvPr/>
          </p:nvSpPr>
          <p:spPr>
            <a:xfrm>
              <a:off x="698892" y="1507794"/>
              <a:ext cx="2011680" cy="33710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Community-based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1784A77-B009-8446-A7F5-5B70B76378A6}"/>
              </a:ext>
            </a:extLst>
          </p:cNvPr>
          <p:cNvGrpSpPr/>
          <p:nvPr/>
        </p:nvGrpSpPr>
        <p:grpSpPr>
          <a:xfrm>
            <a:off x="7457855" y="1323607"/>
            <a:ext cx="2499572" cy="2743200"/>
            <a:chOff x="7457855" y="1323607"/>
            <a:chExt cx="2499572" cy="27432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D3D533-24C6-0C41-AD8D-F710A9503D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57855" y="1323607"/>
              <a:ext cx="2499572" cy="2743200"/>
              <a:chOff x="7223084" y="1892300"/>
              <a:chExt cx="3332762" cy="36576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355337E-39E3-1349-A54C-89809AB610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23084" y="1892300"/>
                <a:ext cx="3332762" cy="3657600"/>
                <a:chOff x="9310555" y="1503477"/>
                <a:chExt cx="2377440" cy="2609165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E8BA9470-0486-B348-8484-52317E4E6C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10555" y="1735202"/>
                  <a:ext cx="2377440" cy="237744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8" descr="Image result for women's toilet sign">
                  <a:hlinkClick r:id="rId5"/>
                  <a:extLst>
                    <a:ext uri="{FF2B5EF4-FFF2-40B4-BE49-F238E27FC236}">
                      <a16:creationId xmlns:a16="http://schemas.microsoft.com/office/drawing/2014/main" id="{9259DFFB-AA28-FA44-B73B-11723CFC36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85504" y="2708487"/>
                  <a:ext cx="301029" cy="5563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11" descr="Image result for stick figure black and white">
                  <a:hlinkClick r:id="rId3"/>
                  <a:extLst>
                    <a:ext uri="{FF2B5EF4-FFF2-40B4-BE49-F238E27FC236}">
                      <a16:creationId xmlns:a16="http://schemas.microsoft.com/office/drawing/2014/main" id="{199F76F7-5336-114A-8007-4866292CC4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538" r="27332"/>
                <a:stretch/>
              </p:blipFill>
              <p:spPr bwMode="auto">
                <a:xfrm>
                  <a:off x="9768628" y="2169039"/>
                  <a:ext cx="240791" cy="5359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8" descr="Image result for women's toilet sign">
                  <a:hlinkClick r:id="rId5"/>
                  <a:extLst>
                    <a:ext uri="{FF2B5EF4-FFF2-40B4-BE49-F238E27FC236}">
                      <a16:creationId xmlns:a16="http://schemas.microsoft.com/office/drawing/2014/main" id="{492AFB13-8BFE-0946-ADF0-D26AE0FC87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7515" y="2681011"/>
                  <a:ext cx="301029" cy="5563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ADCBB78-7652-EA4B-A5AB-03CD46AC437F}"/>
                    </a:ext>
                  </a:extLst>
                </p:cNvPr>
                <p:cNvSpPr/>
                <p:nvPr/>
              </p:nvSpPr>
              <p:spPr>
                <a:xfrm>
                  <a:off x="9497515" y="1503477"/>
                  <a:ext cx="2011680" cy="337107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Community-led</a:t>
                  </a:r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7C4D2B66-DA45-F445-A474-ED165FBDA5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66573" y="2919964"/>
                  <a:ext cx="398234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Picture 11" descr="Image result for stick figure black and white">
                  <a:hlinkClick r:id="rId3"/>
                  <a:extLst>
                    <a:ext uri="{FF2B5EF4-FFF2-40B4-BE49-F238E27FC236}">
                      <a16:creationId xmlns:a16="http://schemas.microsoft.com/office/drawing/2014/main" id="{D2DD0ACC-BBA2-1541-8AAA-677E72CDFB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538" r="27332"/>
                <a:stretch/>
              </p:blipFill>
              <p:spPr bwMode="auto">
                <a:xfrm>
                  <a:off x="10892081" y="2071779"/>
                  <a:ext cx="240791" cy="5359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8" descr="Image result for women's toilet sign">
                  <a:hlinkClick r:id="rId5"/>
                  <a:extLst>
                    <a:ext uri="{FF2B5EF4-FFF2-40B4-BE49-F238E27FC236}">
                      <a16:creationId xmlns:a16="http://schemas.microsoft.com/office/drawing/2014/main" id="{536D781A-B54E-554D-B56B-C93051CF5B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03232" y="3105433"/>
                  <a:ext cx="301029" cy="5563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Picture 8" descr="Image result for women's toilet sign">
                  <a:hlinkClick r:id="rId5"/>
                  <a:extLst>
                    <a:ext uri="{FF2B5EF4-FFF2-40B4-BE49-F238E27FC236}">
                      <a16:creationId xmlns:a16="http://schemas.microsoft.com/office/drawing/2014/main" id="{A0B3AB24-1E2B-054D-B44C-3642077E2F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224884" y="2494966"/>
                  <a:ext cx="301029" cy="5563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5" name="Picture 8" descr="Image result for women's toilet sign">
                <a:hlinkClick r:id="rId5"/>
                <a:extLst>
                  <a:ext uri="{FF2B5EF4-FFF2-40B4-BE49-F238E27FC236}">
                    <a16:creationId xmlns:a16="http://schemas.microsoft.com/office/drawing/2014/main" id="{D50D6475-1B5D-1248-9BEC-B16D93DBC4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0524" y="4322910"/>
                <a:ext cx="421991" cy="7799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1" descr="Image result for stick figure black and white">
                <a:hlinkClick r:id="rId3"/>
                <a:extLst>
                  <a:ext uri="{FF2B5EF4-FFF2-40B4-BE49-F238E27FC236}">
                    <a16:creationId xmlns:a16="http://schemas.microsoft.com/office/drawing/2014/main" id="{B70B9BDC-8052-2F4A-83EE-D423618C11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38" r="27332"/>
              <a:stretch/>
            </p:blipFill>
            <p:spPr bwMode="auto">
              <a:xfrm>
                <a:off x="9405939" y="3576576"/>
                <a:ext cx="337548" cy="7512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AFAACF-B030-F146-887B-6C97710BC1EE}"/>
                </a:ext>
              </a:extLst>
            </p:cNvPr>
            <p:cNvSpPr txBox="1"/>
            <p:nvPr/>
          </p:nvSpPr>
          <p:spPr>
            <a:xfrm>
              <a:off x="8432595" y="2195805"/>
              <a:ext cx="5528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265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Community-led HIV self-testing?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2869"/>
            <a:ext cx="109728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ea typeface="Arial" charset="0"/>
                <a:cs typeface="Arial" charset="0"/>
              </a:rPr>
              <a:t>Community-led involves supporting communities to identify health problems, plan and implement solutions to improve health, and evaluate solutions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ea typeface="Arial" charset="0"/>
                <a:cs typeface="Arial" charset="0"/>
              </a:rPr>
              <a:t>Previous evaluations of community-led interventions in onchocerciasis, dengue, HIV, maternal and child health, and sanitation, with evidence of improved health outcomes </a:t>
            </a:r>
          </a:p>
          <a:p>
            <a:r>
              <a:rPr lang="en-US" sz="2000" dirty="0">
                <a:ea typeface="Arial" charset="0"/>
                <a:cs typeface="Arial" charset="0"/>
              </a:rPr>
              <a:t>Why community-led delivery of HIVST?</a:t>
            </a:r>
          </a:p>
          <a:p>
            <a:pPr lvl="1"/>
            <a:r>
              <a:rPr lang="en-US" sz="1800" dirty="0">
                <a:ea typeface="Arial" charset="0"/>
                <a:cs typeface="Arial" charset="0"/>
              </a:rPr>
              <a:t>Increase coverage of HIV testing in adolescents, men and older adults</a:t>
            </a:r>
          </a:p>
          <a:p>
            <a:pPr lvl="1"/>
            <a:r>
              <a:rPr lang="en-US" sz="1800" dirty="0">
                <a:ea typeface="Arial" charset="0"/>
                <a:cs typeface="Arial" charset="0"/>
              </a:rPr>
              <a:t>Address resource limitations required for community-based services</a:t>
            </a:r>
          </a:p>
          <a:p>
            <a:pPr lvl="1"/>
            <a:r>
              <a:rPr lang="en-US" sz="1800" dirty="0">
                <a:ea typeface="Arial" charset="0"/>
                <a:cs typeface="Arial" charset="0"/>
              </a:rPr>
              <a:t>Engage communities in HIV prevention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0EA2E8-EE18-5946-B86C-D84979A886BE}"/>
              </a:ext>
            </a:extLst>
          </p:cNvPr>
          <p:cNvSpPr/>
          <p:nvPr/>
        </p:nvSpPr>
        <p:spPr>
          <a:xfrm>
            <a:off x="609600" y="4553763"/>
            <a:ext cx="10972800" cy="124159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</a:pPr>
            <a:r>
              <a:rPr lang="en-US" sz="2000" b="1" dirty="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Can community-led delivery of HIV self-testing improve uptake of HIV </a:t>
            </a:r>
          </a:p>
          <a:p>
            <a:pPr algn="ctr">
              <a:spcAft>
                <a:spcPts val="500"/>
              </a:spcAft>
            </a:pPr>
            <a:r>
              <a:rPr lang="en-US" sz="2000" b="1" dirty="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testing, ART initiation and broader social outcomes in rural Malawi?</a:t>
            </a:r>
          </a:p>
        </p:txBody>
      </p:sp>
    </p:spTree>
    <p:extLst>
      <p:ext uri="{BB962C8B-B14F-4D97-AF65-F5344CB8AC3E}">
        <p14:creationId xmlns:p14="http://schemas.microsoft.com/office/powerpoint/2010/main" val="65945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Trial design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0E6FB36-B0AE-1B4E-AE04-C03511EAD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6" y="1278493"/>
            <a:ext cx="4076021" cy="4532472"/>
          </a:xfrm>
          <a:prstGeom prst="rect">
            <a:avLst/>
          </a:prstGeom>
        </p:spPr>
      </p:pic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FFB3C958-77BF-B344-86A0-4FF75CAF6A35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 rot="5400000">
            <a:off x="7256079" y="1081027"/>
            <a:ext cx="183425" cy="171926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9D29117B-9632-6C46-A7F0-62A452639B27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rot="16200000" flipH="1">
            <a:off x="8997599" y="1058772"/>
            <a:ext cx="186473" cy="176682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B3621A1-D77F-304A-A947-251C712946DB}"/>
              </a:ext>
            </a:extLst>
          </p:cNvPr>
          <p:cNvSpPr/>
          <p:nvPr/>
        </p:nvSpPr>
        <p:spPr>
          <a:xfrm>
            <a:off x="6835824" y="1346028"/>
            <a:ext cx="2743200" cy="5029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30 GVH-defined clusters </a:t>
            </a:r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eligible for </a:t>
            </a:r>
            <a:r>
              <a:rPr lang="en-US" sz="1400" dirty="0" err="1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randomisation</a:t>
            </a:r>
            <a:endParaRPr lang="en-US" sz="1400" dirty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0BCCEBB-117E-7F43-9BC3-F75339BBE05B}"/>
              </a:ext>
            </a:extLst>
          </p:cNvPr>
          <p:cNvSpPr/>
          <p:nvPr/>
        </p:nvSpPr>
        <p:spPr>
          <a:xfrm>
            <a:off x="4887957" y="2032373"/>
            <a:ext cx="3200400" cy="11887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Intervention arm</a:t>
            </a:r>
          </a:p>
          <a:p>
            <a:pPr algn="ctr">
              <a:spcAft>
                <a:spcPts val="500"/>
              </a:spcAft>
            </a:pPr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15 GVHs allocated to CL-HIVST</a:t>
            </a:r>
          </a:p>
          <a:p>
            <a:pPr algn="ctr"/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Communities supported to plan and implement HIVST campaign linked to HIV treatment and prevention.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A45CEA2-79D7-4A4F-A234-405AE62A5333}"/>
              </a:ext>
            </a:extLst>
          </p:cNvPr>
          <p:cNvSpPr/>
          <p:nvPr/>
        </p:nvSpPr>
        <p:spPr>
          <a:xfrm>
            <a:off x="8374047" y="2035421"/>
            <a:ext cx="3200400" cy="11887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Control arm</a:t>
            </a:r>
          </a:p>
          <a:p>
            <a:pPr algn="ctr">
              <a:spcAft>
                <a:spcPts val="500"/>
              </a:spcAft>
            </a:pPr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15 GVHs allocated to SOC</a:t>
            </a:r>
          </a:p>
          <a:p>
            <a:pPr algn="ctr"/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Continuation of MOH SOC, with HIV services provided through health facilities and community outreach.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7780DF6-3F6A-3544-BD38-56CB3D1FFB91}"/>
              </a:ext>
            </a:extLst>
          </p:cNvPr>
          <p:cNvSpPr/>
          <p:nvPr/>
        </p:nvSpPr>
        <p:spPr>
          <a:xfrm>
            <a:off x="4887957" y="3420846"/>
            <a:ext cx="6686490" cy="16459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500"/>
              </a:spcAft>
            </a:pPr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Primary outcome:</a:t>
            </a:r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 Lifetime HIV testing in adolescents 15-19 years</a:t>
            </a:r>
            <a:endParaRPr lang="en-US" sz="1400" b="1" dirty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Secondary outcome:</a:t>
            </a:r>
          </a:p>
          <a:p>
            <a:pPr algn="ctr"/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Testing in the last 3 months in adults </a:t>
            </a:r>
            <a:r>
              <a:rPr lang="en-US" sz="1400" dirty="0">
                <a:solidFill>
                  <a:schemeClr val="tx1"/>
                </a:solidFill>
              </a:rPr>
              <a:t>≥ </a:t>
            </a:r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40 years</a:t>
            </a:r>
          </a:p>
          <a:p>
            <a:pPr algn="ctr"/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Testing in the last 3 months in men</a:t>
            </a:r>
          </a:p>
          <a:p>
            <a:pPr algn="ctr"/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Cumulative incidence of ART initiation across 6 months</a:t>
            </a:r>
          </a:p>
          <a:p>
            <a:pPr algn="ctr"/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Measure of knowledge of HIV prevention</a:t>
            </a:r>
          </a:p>
          <a:p>
            <a:pPr algn="ctr"/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Measure of HIV testing stigma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EAA781C-3209-D44A-946B-0AFAFDAF9047}"/>
              </a:ext>
            </a:extLst>
          </p:cNvPr>
          <p:cNvSpPr/>
          <p:nvPr/>
        </p:nvSpPr>
        <p:spPr>
          <a:xfrm>
            <a:off x="4887957" y="5234293"/>
            <a:ext cx="6671249" cy="7772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500"/>
              </a:spcAft>
            </a:pPr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Outcome measurement</a:t>
            </a:r>
          </a:p>
          <a:p>
            <a:pPr algn="ctr"/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Cross-sectional surveys at 8-12 weeks</a:t>
            </a:r>
          </a:p>
          <a:p>
            <a:pPr algn="ctr"/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Clinic data capture for 6 months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5709A31-93CF-8D42-A45E-5063BDDF184A}"/>
              </a:ext>
            </a:extLst>
          </p:cNvPr>
          <p:cNvCxnSpPr/>
          <p:nvPr/>
        </p:nvCxnSpPr>
        <p:spPr>
          <a:xfrm>
            <a:off x="8235839" y="5054989"/>
            <a:ext cx="0" cy="182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FBFA701A-22DD-E041-9B26-DEB8768DE076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 rot="16200000" flipH="1">
            <a:off x="7259803" y="2449446"/>
            <a:ext cx="199753" cy="174304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7553E07E-C3DE-DF4A-9F2B-6C19EF5F118F}"/>
              </a:ext>
            </a:extLst>
          </p:cNvPr>
          <p:cNvCxnSpPr>
            <a:cxnSpLocks/>
            <a:stCxn id="28" idx="2"/>
            <a:endCxn id="29" idx="0"/>
          </p:cNvCxnSpPr>
          <p:nvPr/>
        </p:nvCxnSpPr>
        <p:spPr>
          <a:xfrm rot="5400000">
            <a:off x="9004373" y="2450971"/>
            <a:ext cx="196705" cy="174304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AEA27C-A40D-704D-9B11-CFD53217CEED}"/>
              </a:ext>
            </a:extLst>
          </p:cNvPr>
          <p:cNvGrpSpPr/>
          <p:nvPr/>
        </p:nvGrpSpPr>
        <p:grpSpPr>
          <a:xfrm>
            <a:off x="6874945" y="2440279"/>
            <a:ext cx="2712514" cy="3405977"/>
            <a:chOff x="2403035" y="3305009"/>
            <a:chExt cx="2712514" cy="340597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2A99637-6E20-DC40-BFEB-D7438BE07679}"/>
                </a:ext>
              </a:extLst>
            </p:cNvPr>
            <p:cNvSpPr/>
            <p:nvPr/>
          </p:nvSpPr>
          <p:spPr>
            <a:xfrm>
              <a:off x="2403035" y="3305009"/>
              <a:ext cx="2598212" cy="41563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Oct. 2018-Jan. 2019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F2D1D56-76F0-5D4E-B0F1-DBF8A2F2DCEB}"/>
                </a:ext>
              </a:extLst>
            </p:cNvPr>
            <p:cNvSpPr/>
            <p:nvPr/>
          </p:nvSpPr>
          <p:spPr>
            <a:xfrm>
              <a:off x="2517337" y="6295350"/>
              <a:ext cx="2598212" cy="41563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Dec. 2018-Jul.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15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team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89DE83-68B7-CC46-AC86-7F9F75804A1F}"/>
              </a:ext>
            </a:extLst>
          </p:cNvPr>
          <p:cNvGrpSpPr/>
          <p:nvPr/>
        </p:nvGrpSpPr>
        <p:grpSpPr>
          <a:xfrm>
            <a:off x="3680959" y="1351594"/>
            <a:ext cx="7312214" cy="5121597"/>
            <a:chOff x="4498243" y="1265426"/>
            <a:chExt cx="7105617" cy="497689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5ACBE3A-52D1-8644-B0C2-197411722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58" t="54942" r="6911"/>
            <a:stretch/>
          </p:blipFill>
          <p:spPr>
            <a:xfrm>
              <a:off x="4498243" y="1265426"/>
              <a:ext cx="7105616" cy="4976893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1AF586C-A7A6-C641-9D52-96A9FA8D80C0}"/>
                </a:ext>
              </a:extLst>
            </p:cNvPr>
            <p:cNvSpPr/>
            <p:nvPr/>
          </p:nvSpPr>
          <p:spPr>
            <a:xfrm>
              <a:off x="8339960" y="1265426"/>
              <a:ext cx="3263900" cy="1099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7110E7E-0BD8-D046-B83A-FEDFFB3642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3" t="3568" r="4466" b="61350"/>
          <a:stretch/>
        </p:blipFill>
        <p:spPr>
          <a:xfrm>
            <a:off x="8737942" y="2203048"/>
            <a:ext cx="2926787" cy="159612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60EB1D7-55B0-F540-905A-5D10CBAF07E5}"/>
              </a:ext>
            </a:extLst>
          </p:cNvPr>
          <p:cNvGrpSpPr/>
          <p:nvPr/>
        </p:nvGrpSpPr>
        <p:grpSpPr>
          <a:xfrm>
            <a:off x="417556" y="2066488"/>
            <a:ext cx="3343575" cy="3296621"/>
            <a:chOff x="746176" y="2258793"/>
            <a:chExt cx="3343575" cy="329662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6686610-B067-2D4D-9B0A-A5D95382D3E1}"/>
                </a:ext>
              </a:extLst>
            </p:cNvPr>
            <p:cNvGrpSpPr/>
            <p:nvPr/>
          </p:nvGrpSpPr>
          <p:grpSpPr>
            <a:xfrm>
              <a:off x="746176" y="3802909"/>
              <a:ext cx="3061191" cy="1752505"/>
              <a:chOff x="740576" y="3728094"/>
              <a:chExt cx="3061191" cy="1752505"/>
            </a:xfrm>
          </p:grpSpPr>
          <p:pic>
            <p:nvPicPr>
              <p:cNvPr id="29" name="Picture 28" descr="http://www.malariaeradication.org/sites/www.malariaeradication.org/files/styles/alliance_member/public/images/logo/MLW%20Blantyre%20logo.png?itok=XI8_HzDZ">
                <a:extLst>
                  <a:ext uri="{FF2B5EF4-FFF2-40B4-BE49-F238E27FC236}">
                    <a16:creationId xmlns:a16="http://schemas.microsoft.com/office/drawing/2014/main" id="{7E4F00C3-02A1-9740-8C1B-5035661394CC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576" y="4571532"/>
                <a:ext cx="1628448" cy="7462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Picture 29" descr="http://www.thejupiterdrawingroom.com/wp-content/uploads/2014/11/jupiter-website-client-images-111.png">
                <a:extLst>
                  <a:ext uri="{FF2B5EF4-FFF2-40B4-BE49-F238E27FC236}">
                    <a16:creationId xmlns:a16="http://schemas.microsoft.com/office/drawing/2014/main" id="{0B4B236C-5C68-5348-BC0E-E1F237A9A778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3861" y="4448654"/>
                <a:ext cx="1207906" cy="10319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Picture 2" descr="Image result for lshtm logo">
                <a:hlinkClick r:id="rId7"/>
                <a:extLst>
                  <a:ext uri="{FF2B5EF4-FFF2-40B4-BE49-F238E27FC236}">
                    <a16:creationId xmlns:a16="http://schemas.microsoft.com/office/drawing/2014/main" id="{FA87ED8C-73BE-C540-8D58-092A802A39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2812" y="3728094"/>
                <a:ext cx="1395367" cy="7843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03BA48B-0019-4343-9E25-774AC6C3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8821" t="6955" r="15228" b="72199"/>
            <a:stretch/>
          </p:blipFill>
          <p:spPr>
            <a:xfrm>
              <a:off x="754045" y="2258793"/>
              <a:ext cx="3335706" cy="1451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768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 design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FBEE4F-21BB-BC46-8D60-FE77F6471A65}"/>
              </a:ext>
            </a:extLst>
          </p:cNvPr>
          <p:cNvGrpSpPr/>
          <p:nvPr/>
        </p:nvGrpSpPr>
        <p:grpSpPr>
          <a:xfrm>
            <a:off x="1374602" y="1353925"/>
            <a:ext cx="9470474" cy="4429236"/>
            <a:chOff x="1665555" y="1464765"/>
            <a:chExt cx="9470474" cy="4429236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66C85563-942D-0342-A6B9-160F717D8F34}"/>
                </a:ext>
              </a:extLst>
            </p:cNvPr>
            <p:cNvSpPr/>
            <p:nvPr/>
          </p:nvSpPr>
          <p:spPr>
            <a:xfrm>
              <a:off x="1665555" y="1464765"/>
              <a:ext cx="3017520" cy="64008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en-US" sz="1400" b="1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2-day workshop with                                     community health action groups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43E5AC3-B6DC-614E-9278-4C4227360E81}"/>
                </a:ext>
              </a:extLst>
            </p:cNvPr>
            <p:cNvSpPr/>
            <p:nvPr/>
          </p:nvSpPr>
          <p:spPr>
            <a:xfrm>
              <a:off x="1665555" y="2195828"/>
              <a:ext cx="3017520" cy="258954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3038" indent="-173038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Understand drivers of HIV infection, including barriers to service </a:t>
              </a:r>
              <a:r>
                <a:rPr lang="en-US" sz="1400" dirty="0" err="1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utilisation</a:t>
              </a:r>
              <a:endPara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endParaRPr>
            </a:p>
            <a:p>
              <a:pPr marL="173038" indent="-173038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Define underserved sub-groups</a:t>
              </a:r>
            </a:p>
            <a:p>
              <a:pPr marL="173038" indent="-173038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Plan HIVST campaign, including: </a:t>
              </a:r>
              <a:r>
                <a:rPr lang="en-US" sz="1400" dirty="0" err="1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sensitisation</a:t>
              </a: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, distribution of HIVST kits, linkage to treatment and prevention, HIV prevention messages, monitoring &amp; evaluation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B2F7363-1CA0-2548-9C03-24D1FE6AE369}"/>
                </a:ext>
              </a:extLst>
            </p:cNvPr>
            <p:cNvSpPr/>
            <p:nvPr/>
          </p:nvSpPr>
          <p:spPr>
            <a:xfrm>
              <a:off x="4892032" y="1464930"/>
              <a:ext cx="3017520" cy="64008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en-US" sz="1400" b="1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2-day training                                                              with community volunteers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1454C76-C65F-4A43-B80B-4B765E2C117A}"/>
                </a:ext>
              </a:extLst>
            </p:cNvPr>
            <p:cNvSpPr/>
            <p:nvPr/>
          </p:nvSpPr>
          <p:spPr>
            <a:xfrm>
              <a:off x="4892032" y="2195994"/>
              <a:ext cx="3017520" cy="258954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3038" indent="-166688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Develop competency to promote and support HIVST services, including: pre-test information, post-test support, social harms monitoring, data capture</a:t>
              </a:r>
            </a:p>
            <a:p>
              <a:pPr marL="173038" indent="-166688">
                <a:buFont typeface="Arial" panose="020B0604020202020204" pitchFamily="34" charset="0"/>
                <a:buChar char="•"/>
              </a:pPr>
              <a:r>
                <a:rPr lang="en-US" sz="1400" dirty="0" err="1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Finalise</a:t>
              </a: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 HIVST campaign plan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A7348B9-7136-5A41-9379-43646B78AEB1}"/>
                </a:ext>
              </a:extLst>
            </p:cNvPr>
            <p:cNvSpPr/>
            <p:nvPr/>
          </p:nvSpPr>
          <p:spPr>
            <a:xfrm>
              <a:off x="8118508" y="1464765"/>
              <a:ext cx="3017520" cy="64008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en-US" sz="1400" b="1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Material inputs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2256B3F5-B9EE-4047-BBD4-E6BE1929718C}"/>
                </a:ext>
              </a:extLst>
            </p:cNvPr>
            <p:cNvSpPr/>
            <p:nvPr/>
          </p:nvSpPr>
          <p:spPr>
            <a:xfrm>
              <a:off x="8118509" y="2201585"/>
              <a:ext cx="3017520" cy="258843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3038" indent="-173038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HIVST kits</a:t>
              </a:r>
            </a:p>
            <a:p>
              <a:pPr marL="173038" indent="-173038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Informational materials</a:t>
              </a:r>
            </a:p>
            <a:p>
              <a:pPr marL="173038" indent="-173038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Data capture tools</a:t>
              </a:r>
            </a:p>
            <a:p>
              <a:pPr marL="173038" indent="-173038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US$10 gratuity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94417656-DEE0-624D-9ADB-1C08C0EA2D90}"/>
                </a:ext>
              </a:extLst>
            </p:cNvPr>
            <p:cNvSpPr/>
            <p:nvPr/>
          </p:nvSpPr>
          <p:spPr>
            <a:xfrm>
              <a:off x="3348764" y="5253921"/>
              <a:ext cx="5487597" cy="64008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en-US" sz="1400" b="1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7-day HIVST campaign linked to HIV care and prevention delivered by community health action groups and community volunteers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26DD01AF-CA16-DA4B-9AB1-C8BD31CFB746}"/>
                </a:ext>
              </a:extLst>
            </p:cNvPr>
            <p:cNvSpPr/>
            <p:nvPr/>
          </p:nvSpPr>
          <p:spPr>
            <a:xfrm rot="10800000">
              <a:off x="2365157" y="4876523"/>
              <a:ext cx="7454812" cy="282841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6624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CONSORT diagram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724BCD32-8764-9947-B7C2-909982637364}"/>
              </a:ext>
            </a:extLst>
          </p:cNvPr>
          <p:cNvCxnSpPr>
            <a:cxnSpLocks/>
            <a:stCxn id="30" idx="2"/>
            <a:endCxn id="31" idx="0"/>
          </p:cNvCxnSpPr>
          <p:nvPr/>
        </p:nvCxnSpPr>
        <p:spPr>
          <a:xfrm rot="5400000">
            <a:off x="5114179" y="1095812"/>
            <a:ext cx="206364" cy="174678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4CFC6162-00EE-654E-9A79-F399CFE46DC4}"/>
              </a:ext>
            </a:extLst>
          </p:cNvPr>
          <p:cNvCxnSpPr>
            <a:cxnSpLocks/>
            <a:stCxn id="30" idx="2"/>
            <a:endCxn id="32" idx="0"/>
          </p:cNvCxnSpPr>
          <p:nvPr/>
        </p:nvCxnSpPr>
        <p:spPr>
          <a:xfrm rot="16200000" flipH="1">
            <a:off x="6871635" y="1085138"/>
            <a:ext cx="210153" cy="177191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D9BDFED-131C-7C49-9030-5AC24C95EE89}"/>
              </a:ext>
            </a:extLst>
          </p:cNvPr>
          <p:cNvCxnSpPr/>
          <p:nvPr/>
        </p:nvCxnSpPr>
        <p:spPr>
          <a:xfrm flipH="1">
            <a:off x="7866200" y="3554363"/>
            <a:ext cx="0" cy="198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505F3B-4D70-A44F-A3BE-591D528F396F}"/>
              </a:ext>
            </a:extLst>
          </p:cNvPr>
          <p:cNvCxnSpPr/>
          <p:nvPr/>
        </p:nvCxnSpPr>
        <p:spPr>
          <a:xfrm flipH="1">
            <a:off x="4339980" y="3554363"/>
            <a:ext cx="0" cy="198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4A4A72-7E65-FC4B-8149-D86257D2CA36}"/>
              </a:ext>
            </a:extLst>
          </p:cNvPr>
          <p:cNvCxnSpPr/>
          <p:nvPr/>
        </p:nvCxnSpPr>
        <p:spPr>
          <a:xfrm flipH="1">
            <a:off x="4336758" y="2716595"/>
            <a:ext cx="0" cy="198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1B2C50-372D-264D-82D0-91D73D31DABE}"/>
              </a:ext>
            </a:extLst>
          </p:cNvPr>
          <p:cNvCxnSpPr/>
          <p:nvPr/>
        </p:nvCxnSpPr>
        <p:spPr>
          <a:xfrm flipH="1">
            <a:off x="7866200" y="2712465"/>
            <a:ext cx="0" cy="198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B317E59-4172-BF4D-8478-3B8C411E16CD}"/>
              </a:ext>
            </a:extLst>
          </p:cNvPr>
          <p:cNvCxnSpPr/>
          <p:nvPr/>
        </p:nvCxnSpPr>
        <p:spPr>
          <a:xfrm flipH="1">
            <a:off x="7862440" y="4583094"/>
            <a:ext cx="0" cy="198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CAB5B20-EF7A-F140-949B-C6AB77DD265C}"/>
              </a:ext>
            </a:extLst>
          </p:cNvPr>
          <p:cNvCxnSpPr/>
          <p:nvPr/>
        </p:nvCxnSpPr>
        <p:spPr>
          <a:xfrm flipH="1">
            <a:off x="4339208" y="4584553"/>
            <a:ext cx="0" cy="198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1EEDDDB-0815-7E4A-8A3D-59706A2EA1FD}"/>
              </a:ext>
            </a:extLst>
          </p:cNvPr>
          <p:cNvSpPr/>
          <p:nvPr/>
        </p:nvSpPr>
        <p:spPr>
          <a:xfrm>
            <a:off x="4719152" y="1363101"/>
            <a:ext cx="2743200" cy="5029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30 GVH-defined clusters </a:t>
            </a:r>
            <a:r>
              <a:rPr lang="en-US" sz="1400" dirty="0" err="1">
                <a:solidFill>
                  <a:schemeClr val="tx1"/>
                </a:solidFill>
                <a:latin typeface="Franklin Gothic Book" panose="020B0503020102020204" pitchFamily="34" charset="0"/>
              </a:rPr>
              <a:t>randomised</a:t>
            </a:r>
            <a:endParaRPr lang="en-US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76BD9BD-7D77-1F4C-AD3D-BC0D3A1AF44D}"/>
              </a:ext>
            </a:extLst>
          </p:cNvPr>
          <p:cNvSpPr/>
          <p:nvPr/>
        </p:nvSpPr>
        <p:spPr>
          <a:xfrm>
            <a:off x="2743770" y="2072385"/>
            <a:ext cx="3200400" cy="6400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61925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15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GVHs received </a:t>
            </a: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CL-HIVST</a:t>
            </a:r>
          </a:p>
          <a:p>
            <a:pPr marL="8335" indent="-8335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30374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 total adults ≥ 15 years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DCB6E0C-742E-F74A-BE06-E9011ACBF8A3}"/>
              </a:ext>
            </a:extLst>
          </p:cNvPr>
          <p:cNvSpPr/>
          <p:nvPr/>
        </p:nvSpPr>
        <p:spPr>
          <a:xfrm>
            <a:off x="6262470" y="2076174"/>
            <a:ext cx="3200400" cy="6400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15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GVHs received </a:t>
            </a: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SOC</a:t>
            </a:r>
          </a:p>
          <a:p>
            <a:pPr marL="8335" indent="-8335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25585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 total adults ≥ 15 years 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717D661-2B33-CC4E-9D7B-D7AC75D73F9A}"/>
              </a:ext>
            </a:extLst>
          </p:cNvPr>
          <p:cNvSpPr/>
          <p:nvPr/>
        </p:nvSpPr>
        <p:spPr>
          <a:xfrm>
            <a:off x="2754041" y="2914283"/>
            <a:ext cx="3200400" cy="6400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2150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households enumerated</a:t>
            </a:r>
          </a:p>
          <a:p>
            <a:pPr marL="171450" indent="-171450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2036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 households </a:t>
            </a: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(94.7%)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responded</a:t>
            </a:r>
            <a:endParaRPr lang="en-US" sz="1400" b="1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F5E4C2F-3D45-5349-955C-F7FABFBE4299}"/>
              </a:ext>
            </a:extLst>
          </p:cNvPr>
          <p:cNvSpPr/>
          <p:nvPr/>
        </p:nvSpPr>
        <p:spPr>
          <a:xfrm>
            <a:off x="2743770" y="3760134"/>
            <a:ext cx="3200400" cy="8229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4365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adults ≥ 15 years eligible</a:t>
            </a:r>
          </a:p>
          <a:p>
            <a:pPr marL="171450" indent="-171450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3958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adults </a:t>
            </a: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(90.7%)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completed survey and included in analysis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DA92461-4D5A-E44B-A92D-678B2A7C73B0}"/>
              </a:ext>
            </a:extLst>
          </p:cNvPr>
          <p:cNvSpPr/>
          <p:nvPr/>
        </p:nvSpPr>
        <p:spPr>
          <a:xfrm>
            <a:off x="2743770" y="4789748"/>
            <a:ext cx="3200400" cy="8229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1015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adolescents 15-19 years eligible </a:t>
            </a:r>
          </a:p>
          <a:p>
            <a:pPr marL="171450" indent="-171450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928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adolescents </a:t>
            </a: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(91.4%)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completed survey and included in analysis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0718232-74E6-654A-A19F-43C29024E129}"/>
              </a:ext>
            </a:extLst>
          </p:cNvPr>
          <p:cNvSpPr/>
          <p:nvPr/>
        </p:nvSpPr>
        <p:spPr>
          <a:xfrm>
            <a:off x="6274003" y="2914283"/>
            <a:ext cx="3200400" cy="6400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2160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households enumerated</a:t>
            </a:r>
          </a:p>
          <a:p>
            <a:pPr marL="171450" indent="-171450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2072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 households </a:t>
            </a: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(95.9%)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responded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8A96839-84EE-194C-849D-56BACA763F20}"/>
              </a:ext>
            </a:extLst>
          </p:cNvPr>
          <p:cNvSpPr/>
          <p:nvPr/>
        </p:nvSpPr>
        <p:spPr>
          <a:xfrm>
            <a:off x="6262470" y="3760134"/>
            <a:ext cx="3200400" cy="8229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4354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adults ≥ 15 years eligible </a:t>
            </a:r>
          </a:p>
          <a:p>
            <a:pPr marL="171450" indent="-171450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3896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adults </a:t>
            </a: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(89.5%)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completed survey and included in analysis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FCD97DD-39F7-B948-9762-7AB1C4A84102}"/>
              </a:ext>
            </a:extLst>
          </p:cNvPr>
          <p:cNvSpPr/>
          <p:nvPr/>
        </p:nvSpPr>
        <p:spPr>
          <a:xfrm>
            <a:off x="6274003" y="4791312"/>
            <a:ext cx="3200400" cy="8229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1019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adolescents 15-19 years eligible </a:t>
            </a:r>
          </a:p>
          <a:p>
            <a:pPr marL="171450" indent="-171450">
              <a:spcAft>
                <a:spcPts val="375"/>
              </a:spcAft>
            </a:pP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886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adolescents </a:t>
            </a:r>
            <a:r>
              <a:rPr lang="en-US" sz="14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(86.9%) </a:t>
            </a:r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completed survey and included in analysis</a:t>
            </a:r>
          </a:p>
        </p:txBody>
      </p:sp>
    </p:spTree>
    <p:extLst>
      <p:ext uri="{BB962C8B-B14F-4D97-AF65-F5344CB8AC3E}">
        <p14:creationId xmlns:p14="http://schemas.microsoft.com/office/powerpoint/2010/main" val="3031704365"/>
      </p:ext>
    </p:extLst>
  </p:cSld>
  <p:clrMapOvr>
    <a:masterClrMapping/>
  </p:clrMapOvr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34100</TotalTime>
  <Words>2532</Words>
  <Application>Microsoft Office PowerPoint</Application>
  <PresentationFormat>Widescreen</PresentationFormat>
  <Paragraphs>426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Franklin Gothic Book</vt:lpstr>
      <vt:lpstr>Raleway</vt:lpstr>
      <vt:lpstr>Times New Roman</vt:lpstr>
      <vt:lpstr>Wingdings</vt:lpstr>
      <vt:lpstr>AIDS 2016_Template</vt:lpstr>
      <vt:lpstr>PowerPoint Presentation</vt:lpstr>
      <vt:lpstr>Community-led delivery of HIV self-testing targeting adolescents and men in rural Malawi:  a cluster-randomised trial</vt:lpstr>
      <vt:lpstr>HIV epidemic in Malawi</vt:lpstr>
      <vt:lpstr>Community-based HIV testing</vt:lpstr>
      <vt:lpstr>Community-led HIV self-testing?</vt:lpstr>
      <vt:lpstr>Trial design</vt:lpstr>
      <vt:lpstr>Project team</vt:lpstr>
      <vt:lpstr>Intervention design</vt:lpstr>
      <vt:lpstr>CONSORT diagram</vt:lpstr>
      <vt:lpstr>Sample characteristics</vt:lpstr>
      <vt:lpstr>Uptake of HIVST in intervention arm</vt:lpstr>
      <vt:lpstr>Primary outcome: lifetime testing in adolescents</vt:lpstr>
      <vt:lpstr>Secondary outcomes</vt:lpstr>
      <vt:lpstr>Limitations</vt:lpstr>
      <vt:lpstr>Conclusions</vt:lpstr>
      <vt:lpstr>Acknowledgments</vt:lpstr>
      <vt:lpstr>Contact</vt:lpstr>
      <vt:lpstr>No competing interests to declare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Media</cp:lastModifiedBy>
  <cp:revision>168</cp:revision>
  <cp:lastPrinted>2019-07-22T13:07:38Z</cp:lastPrinted>
  <dcterms:created xsi:type="dcterms:W3CDTF">2017-01-13T09:09:35Z</dcterms:created>
  <dcterms:modified xsi:type="dcterms:W3CDTF">2019-07-22T13:08:52Z</dcterms:modified>
</cp:coreProperties>
</file>